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6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56" r:id="rId2"/>
    <p:sldId id="257" r:id="rId3"/>
    <p:sldId id="259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64" r:id="rId12"/>
    <p:sldId id="365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2" r:id="rId24"/>
    <p:sldId id="314" r:id="rId25"/>
    <p:sldId id="315" r:id="rId26"/>
    <p:sldId id="316" r:id="rId27"/>
    <p:sldId id="317" r:id="rId28"/>
    <p:sldId id="318" r:id="rId29"/>
    <p:sldId id="363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6" r:id="rId38"/>
    <p:sldId id="327" r:id="rId39"/>
    <p:sldId id="328" r:id="rId40"/>
    <p:sldId id="329" r:id="rId41"/>
    <p:sldId id="330" r:id="rId42"/>
    <p:sldId id="331" r:id="rId43"/>
    <p:sldId id="332" r:id="rId44"/>
    <p:sldId id="333" r:id="rId45"/>
    <p:sldId id="334" r:id="rId46"/>
    <p:sldId id="335" r:id="rId47"/>
    <p:sldId id="336" r:id="rId48"/>
    <p:sldId id="337" r:id="rId49"/>
    <p:sldId id="338" r:id="rId50"/>
    <p:sldId id="339" r:id="rId51"/>
    <p:sldId id="340" r:id="rId52"/>
    <p:sldId id="341" r:id="rId53"/>
    <p:sldId id="342" r:id="rId54"/>
    <p:sldId id="343" r:id="rId55"/>
    <p:sldId id="344" r:id="rId56"/>
    <p:sldId id="345" r:id="rId57"/>
    <p:sldId id="355" r:id="rId58"/>
    <p:sldId id="356" r:id="rId59"/>
    <p:sldId id="357" r:id="rId60"/>
    <p:sldId id="358" r:id="rId61"/>
    <p:sldId id="359" r:id="rId62"/>
    <p:sldId id="360" r:id="rId63"/>
    <p:sldId id="361" r:id="rId64"/>
    <p:sldId id="354" r:id="rId65"/>
    <p:sldId id="353" r:id="rId66"/>
    <p:sldId id="293" r:id="rId6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ğuzhan Kürşad Ağralı" initials="OKA" lastIdx="0" clrIdx="0">
    <p:extLst>
      <p:ext uri="{19B8F6BF-5375-455C-9EA6-DF929625EA0E}">
        <p15:presenceInfo xmlns="" xmlns:p15="http://schemas.microsoft.com/office/powerpoint/2012/main" userId="6badb6560f1a697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D18D05"/>
    <a:srgbClr val="E61F4F"/>
    <a:srgbClr val="75246B"/>
    <a:srgbClr val="231F20"/>
    <a:srgbClr val="FAB529"/>
    <a:srgbClr val="B2B2B2"/>
    <a:srgbClr val="DADADA"/>
    <a:srgbClr val="575757"/>
    <a:srgbClr val="11A74F"/>
    <a:srgbClr val="93603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2647" autoAdjust="0"/>
    <p:restoredTop sz="82487" autoAdjust="0"/>
  </p:normalViewPr>
  <p:slideViewPr>
    <p:cSldViewPr snapToGrid="0">
      <p:cViewPr varScale="1">
        <p:scale>
          <a:sx n="73" d="100"/>
          <a:sy n="73" d="100"/>
        </p:scale>
        <p:origin x="-108" y="-4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05A4C-0F1D-4A83-A357-5BA51791AFD9}" type="datetimeFigureOut">
              <a:rPr lang="tr-TR" smtClean="0"/>
              <a:pPr/>
              <a:t>05.04.2018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7F6D2-D853-47EF-A8E8-159E750B428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587405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424FF-93FB-4A2D-9506-31283CAAAA4D}" type="datetimeFigureOut">
              <a:rPr lang="tr-TR" smtClean="0"/>
              <a:pPr/>
              <a:t>05.04.2018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8681B-2EDC-407F-B97F-862249554AFD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409831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sunudaki içeriğin daha ayrıntılı hâline Yeşilay tarafından lise çağı öğrencilerine ve çocuklara yönelik hazırlanmış aşağıdaki kitapçıktan ulaşabilirsiniz:</a:t>
            </a:r>
          </a:p>
          <a:p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Yaşama,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Ufuk Kodaman, Mehmet Dinç, 2016, İstanbul, Yeşilay TBM Alan Kitaplığı Dizisi No: 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1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999082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15.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10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420251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11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608060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5.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13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602501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5.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14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775885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15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994252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16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556617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9.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17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4607678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9.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18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159751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9.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19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3572454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9.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20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718055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2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654090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9.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21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8767065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9.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22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7537703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10.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23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5523598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24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5691393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25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1413263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26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6026985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27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5101470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28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8518407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30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1379025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31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147669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3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7147232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32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8949157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33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5333935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34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481974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35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1979821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36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8984247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37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1306087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38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1815702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39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6646950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40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2937252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41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239738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4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1009278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42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8263464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43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5336733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44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9758936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45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9588012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46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7967058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47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8143115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48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2927002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49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7047393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50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4946580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51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766984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5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3857879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52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5531359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53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921052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54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6293182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55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4453316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56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5260436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57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40724340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58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2332956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59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79707563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60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09832339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61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272943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6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67920492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62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17805542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63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00371376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 Yeşilay tarafından lise çağı öğrencilerine ve çocuklara yönelik hazırlanmış aşağıdaki kitapçıktan yararlanılarak oluşturulmuştur: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Yaşama, </a:t>
            </a:r>
            <a:r>
              <a:rPr lang="tr-T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Ufuk Kodaman, Mehmet Dinç, 2016, İstanbul, Yeşilay TBM Alan Kitaplığı Dizisi No: 4.</a:t>
            </a:r>
            <a:endParaRPr lang="tr-TR" b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66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913552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7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182938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8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803370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15.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pPr/>
              <a:t>9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4192406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pPr/>
              <a:t>05.04.2018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728246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pPr/>
              <a:t>05.04.2018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501361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pPr/>
              <a:t>05.04.2018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73908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pPr/>
              <a:t>05.04.2018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154034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pPr/>
              <a:t>05.04.2018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109173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pPr/>
              <a:t>05.04.2018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9549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pPr/>
              <a:t>05.04.2018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815329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pPr/>
              <a:t>05.04.2018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152256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pPr/>
              <a:t>05.04.2018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349827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pPr/>
              <a:t>05.04.2018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032707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pPr/>
              <a:t>05.04.2018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88795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67049-8322-43C8-8B5C-23BF436DE3AE}" type="datetimeFigureOut">
              <a:rPr lang="tr-TR" smtClean="0"/>
              <a:pPr/>
              <a:t>05.04.2018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E8944-0FC9-420B-A261-5ABB15C2B34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17987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4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4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1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1.png"/><Relationship Id="rId4" Type="http://schemas.microsoft.com/office/2007/relationships/media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5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2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5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5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1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1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1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1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4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1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51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emf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-9525"/>
            <a:ext cx="12191999" cy="6877357"/>
          </a:xfrm>
          <a:prstGeom prst="rect">
            <a:avLst/>
          </a:prstGeom>
          <a:blipFill dpi="0" rotWithShape="1">
            <a:blip r:embed="rId3"/>
            <a:srcRect/>
            <a:stretch>
              <a:fillRect l="-84000" b="-4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Dikdörtgen 23"/>
          <p:cNvSpPr/>
          <p:nvPr/>
        </p:nvSpPr>
        <p:spPr>
          <a:xfrm flipH="1" flipV="1">
            <a:off x="4120330" y="-3175"/>
            <a:ext cx="807166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0 w 7890694"/>
              <a:gd name="connsiteY0" fmla="*/ 0 h 6858000"/>
              <a:gd name="connsiteX1" fmla="*/ 3824748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7890694"/>
              <a:gd name="connsiteY0" fmla="*/ 0 h 6858000"/>
              <a:gd name="connsiteX1" fmla="*/ 5777373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0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1669" h="6858000">
                <a:moveTo>
                  <a:pt x="0" y="0"/>
                </a:moveTo>
                <a:lnTo>
                  <a:pt x="5977398" y="0"/>
                </a:lnTo>
                <a:lnTo>
                  <a:pt x="807166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75246B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9" name="Resim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7914" y="920137"/>
            <a:ext cx="843750" cy="1957500"/>
          </a:xfrm>
          <a:prstGeom prst="rect">
            <a:avLst/>
          </a:prstGeom>
        </p:spPr>
      </p:pic>
      <p:grpSp>
        <p:nvGrpSpPr>
          <p:cNvPr id="2" name="Grup 1"/>
          <p:cNvGrpSpPr/>
          <p:nvPr/>
        </p:nvGrpSpPr>
        <p:grpSpPr>
          <a:xfrm>
            <a:off x="5699567" y="1087039"/>
            <a:ext cx="5877641" cy="1546741"/>
            <a:chOff x="5699567" y="1972564"/>
            <a:chExt cx="5877641" cy="1546741"/>
          </a:xfrm>
        </p:grpSpPr>
        <p:sp>
          <p:nvSpPr>
            <p:cNvPr id="20" name="Metin kutusu 19"/>
            <p:cNvSpPr txBox="1"/>
            <p:nvPr/>
          </p:nvSpPr>
          <p:spPr>
            <a:xfrm>
              <a:off x="5699567" y="1972564"/>
              <a:ext cx="56683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5400" dirty="0">
                  <a:solidFill>
                    <a:schemeClr val="bg1"/>
                  </a:solidFill>
                </a:rPr>
                <a:t>teknolojiye bağımlı</a:t>
              </a:r>
            </a:p>
          </p:txBody>
        </p:sp>
        <p:sp>
          <p:nvSpPr>
            <p:cNvPr id="23" name="Metin kutusu 22"/>
            <p:cNvSpPr txBox="1"/>
            <p:nvPr/>
          </p:nvSpPr>
          <p:spPr>
            <a:xfrm>
              <a:off x="9450985" y="2688308"/>
              <a:ext cx="212622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4800" b="1" dirty="0">
                  <a:solidFill>
                    <a:schemeClr val="bg1"/>
                  </a:solidFill>
                </a:rPr>
                <a:t>yaşama</a:t>
              </a:r>
            </a:p>
          </p:txBody>
        </p:sp>
      </p:grpSp>
      <p:sp>
        <p:nvSpPr>
          <p:cNvPr id="24" name="Dikdörtgen 23"/>
          <p:cNvSpPr/>
          <p:nvPr/>
        </p:nvSpPr>
        <p:spPr>
          <a:xfrm>
            <a:off x="4409" y="0"/>
            <a:ext cx="591901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36037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3"/>
          <p:cNvSpPr/>
          <p:nvPr/>
        </p:nvSpPr>
        <p:spPr>
          <a:xfrm>
            <a:off x="-19664" y="5295726"/>
            <a:ext cx="5868014" cy="135255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9525 w 5919019"/>
              <a:gd name="connsiteY0" fmla="*/ 485775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9525 w 5919019"/>
              <a:gd name="connsiteY4" fmla="*/ 4857750 h 6858000"/>
              <a:gd name="connsiteX0" fmla="*/ 9525 w 5919019"/>
              <a:gd name="connsiteY0" fmla="*/ 0 h 2000250"/>
              <a:gd name="connsiteX1" fmla="*/ 5329698 w 5919019"/>
              <a:gd name="connsiteY1" fmla="*/ 19050 h 2000250"/>
              <a:gd name="connsiteX2" fmla="*/ 5919019 w 5919019"/>
              <a:gd name="connsiteY2" fmla="*/ 2000250 h 2000250"/>
              <a:gd name="connsiteX3" fmla="*/ 0 w 5919019"/>
              <a:gd name="connsiteY3" fmla="*/ 2000250 h 2000250"/>
              <a:gd name="connsiteX4" fmla="*/ 9525 w 5919019"/>
              <a:gd name="connsiteY4" fmla="*/ 0 h 2000250"/>
              <a:gd name="connsiteX0" fmla="*/ 9525 w 5718994"/>
              <a:gd name="connsiteY0" fmla="*/ 0 h 2000250"/>
              <a:gd name="connsiteX1" fmla="*/ 5329698 w 5718994"/>
              <a:gd name="connsiteY1" fmla="*/ 19050 h 2000250"/>
              <a:gd name="connsiteX2" fmla="*/ 5718994 w 5718994"/>
              <a:gd name="connsiteY2" fmla="*/ 1352550 h 2000250"/>
              <a:gd name="connsiteX3" fmla="*/ 0 w 5718994"/>
              <a:gd name="connsiteY3" fmla="*/ 2000250 h 2000250"/>
              <a:gd name="connsiteX4" fmla="*/ 9525 w 5718994"/>
              <a:gd name="connsiteY4" fmla="*/ 0 h 20002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049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2397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0173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10648 w 5718994"/>
              <a:gd name="connsiteY1" fmla="*/ 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8994" h="1352550">
                <a:moveTo>
                  <a:pt x="9525" y="0"/>
                </a:moveTo>
                <a:lnTo>
                  <a:pt x="5310648" y="0"/>
                </a:lnTo>
                <a:lnTo>
                  <a:pt x="5718994" y="1352550"/>
                </a:lnTo>
                <a:lnTo>
                  <a:pt x="0" y="1343025"/>
                </a:lnTo>
                <a:lnTo>
                  <a:pt x="95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Dikdörtgen 23"/>
          <p:cNvSpPr/>
          <p:nvPr/>
        </p:nvSpPr>
        <p:spPr>
          <a:xfrm flipH="1" flipV="1">
            <a:off x="5780336" y="5536739"/>
            <a:ext cx="6411664" cy="844395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9525 w 5919019"/>
              <a:gd name="connsiteY0" fmla="*/ 485775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9525 w 5919019"/>
              <a:gd name="connsiteY4" fmla="*/ 4857750 h 6858000"/>
              <a:gd name="connsiteX0" fmla="*/ 9525 w 5919019"/>
              <a:gd name="connsiteY0" fmla="*/ 0 h 2000250"/>
              <a:gd name="connsiteX1" fmla="*/ 5329698 w 5919019"/>
              <a:gd name="connsiteY1" fmla="*/ 19050 h 2000250"/>
              <a:gd name="connsiteX2" fmla="*/ 5919019 w 5919019"/>
              <a:gd name="connsiteY2" fmla="*/ 2000250 h 2000250"/>
              <a:gd name="connsiteX3" fmla="*/ 0 w 5919019"/>
              <a:gd name="connsiteY3" fmla="*/ 2000250 h 2000250"/>
              <a:gd name="connsiteX4" fmla="*/ 9525 w 5919019"/>
              <a:gd name="connsiteY4" fmla="*/ 0 h 2000250"/>
              <a:gd name="connsiteX0" fmla="*/ 9525 w 5718994"/>
              <a:gd name="connsiteY0" fmla="*/ 0 h 2000250"/>
              <a:gd name="connsiteX1" fmla="*/ 5329698 w 5718994"/>
              <a:gd name="connsiteY1" fmla="*/ 19050 h 2000250"/>
              <a:gd name="connsiteX2" fmla="*/ 5718994 w 5718994"/>
              <a:gd name="connsiteY2" fmla="*/ 1352550 h 2000250"/>
              <a:gd name="connsiteX3" fmla="*/ 0 w 5718994"/>
              <a:gd name="connsiteY3" fmla="*/ 2000250 h 2000250"/>
              <a:gd name="connsiteX4" fmla="*/ 9525 w 5718994"/>
              <a:gd name="connsiteY4" fmla="*/ 0 h 20002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049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2397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0173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10648 w 5718994"/>
              <a:gd name="connsiteY1" fmla="*/ 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6500044"/>
              <a:gd name="connsiteY0" fmla="*/ 0 h 1343025"/>
              <a:gd name="connsiteX1" fmla="*/ 5310648 w 6500044"/>
              <a:gd name="connsiteY1" fmla="*/ 0 h 1343025"/>
              <a:gd name="connsiteX2" fmla="*/ 6500044 w 6500044"/>
              <a:gd name="connsiteY2" fmla="*/ 1019175 h 1343025"/>
              <a:gd name="connsiteX3" fmla="*/ 0 w 6500044"/>
              <a:gd name="connsiteY3" fmla="*/ 1343025 h 1343025"/>
              <a:gd name="connsiteX4" fmla="*/ 9525 w 6500044"/>
              <a:gd name="connsiteY4" fmla="*/ 0 h 1343025"/>
              <a:gd name="connsiteX0" fmla="*/ 9525 w 6500044"/>
              <a:gd name="connsiteY0" fmla="*/ 0 h 1343025"/>
              <a:gd name="connsiteX1" fmla="*/ 6282198 w 6500044"/>
              <a:gd name="connsiteY1" fmla="*/ 333375 h 1343025"/>
              <a:gd name="connsiteX2" fmla="*/ 6500044 w 6500044"/>
              <a:gd name="connsiteY2" fmla="*/ 1019175 h 1343025"/>
              <a:gd name="connsiteX3" fmla="*/ 0 w 6500044"/>
              <a:gd name="connsiteY3" fmla="*/ 1343025 h 1343025"/>
              <a:gd name="connsiteX4" fmla="*/ 9525 w 6500044"/>
              <a:gd name="connsiteY4" fmla="*/ 0 h 1343025"/>
              <a:gd name="connsiteX0" fmla="*/ 28575 w 6519094"/>
              <a:gd name="connsiteY0" fmla="*/ 0 h 1019175"/>
              <a:gd name="connsiteX1" fmla="*/ 6301248 w 6519094"/>
              <a:gd name="connsiteY1" fmla="*/ 333375 h 1019175"/>
              <a:gd name="connsiteX2" fmla="*/ 6519094 w 6519094"/>
              <a:gd name="connsiteY2" fmla="*/ 1019175 h 1019175"/>
              <a:gd name="connsiteX3" fmla="*/ 0 w 6519094"/>
              <a:gd name="connsiteY3" fmla="*/ 981075 h 1019175"/>
              <a:gd name="connsiteX4" fmla="*/ 28575 w 6519094"/>
              <a:gd name="connsiteY4" fmla="*/ 0 h 1019175"/>
              <a:gd name="connsiteX0" fmla="*/ 28575 w 6519094"/>
              <a:gd name="connsiteY0" fmla="*/ 0 h 1019175"/>
              <a:gd name="connsiteX1" fmla="*/ 6301248 w 6519094"/>
              <a:gd name="connsiteY1" fmla="*/ 333375 h 1019175"/>
              <a:gd name="connsiteX2" fmla="*/ 6519094 w 6519094"/>
              <a:gd name="connsiteY2" fmla="*/ 1019175 h 1019175"/>
              <a:gd name="connsiteX3" fmla="*/ 0 w 6519094"/>
              <a:gd name="connsiteY3" fmla="*/ 1000125 h 1019175"/>
              <a:gd name="connsiteX4" fmla="*/ 28575 w 6519094"/>
              <a:gd name="connsiteY4" fmla="*/ 0 h 1019175"/>
              <a:gd name="connsiteX0" fmla="*/ 28575 w 6519094"/>
              <a:gd name="connsiteY0" fmla="*/ 0 h 1038225"/>
              <a:gd name="connsiteX1" fmla="*/ 6301248 w 6519094"/>
              <a:gd name="connsiteY1" fmla="*/ 333375 h 1038225"/>
              <a:gd name="connsiteX2" fmla="*/ 6519094 w 6519094"/>
              <a:gd name="connsiteY2" fmla="*/ 1019175 h 1038225"/>
              <a:gd name="connsiteX3" fmla="*/ 0 w 6519094"/>
              <a:gd name="connsiteY3" fmla="*/ 1038225 h 1038225"/>
              <a:gd name="connsiteX4" fmla="*/ 28575 w 6519094"/>
              <a:gd name="connsiteY4" fmla="*/ 0 h 1038225"/>
              <a:gd name="connsiteX0" fmla="*/ 28575 w 6519094"/>
              <a:gd name="connsiteY0" fmla="*/ 0 h 1028700"/>
              <a:gd name="connsiteX1" fmla="*/ 6301248 w 6519094"/>
              <a:gd name="connsiteY1" fmla="*/ 333375 h 1028700"/>
              <a:gd name="connsiteX2" fmla="*/ 6519094 w 6519094"/>
              <a:gd name="connsiteY2" fmla="*/ 1019175 h 1028700"/>
              <a:gd name="connsiteX3" fmla="*/ 0 w 6519094"/>
              <a:gd name="connsiteY3" fmla="*/ 1028700 h 1028700"/>
              <a:gd name="connsiteX4" fmla="*/ 28575 w 6519094"/>
              <a:gd name="connsiteY4" fmla="*/ 0 h 1028700"/>
              <a:gd name="connsiteX0" fmla="*/ 0 w 6490519"/>
              <a:gd name="connsiteY0" fmla="*/ 0 h 1019175"/>
              <a:gd name="connsiteX1" fmla="*/ 6272673 w 6490519"/>
              <a:gd name="connsiteY1" fmla="*/ 333375 h 1019175"/>
              <a:gd name="connsiteX2" fmla="*/ 6490519 w 6490519"/>
              <a:gd name="connsiteY2" fmla="*/ 1019175 h 1019175"/>
              <a:gd name="connsiteX3" fmla="*/ 9525 w 6490519"/>
              <a:gd name="connsiteY3" fmla="*/ 1000125 h 1019175"/>
              <a:gd name="connsiteX4" fmla="*/ 0 w 6490519"/>
              <a:gd name="connsiteY4" fmla="*/ 0 h 1019175"/>
              <a:gd name="connsiteX0" fmla="*/ 0 w 6490519"/>
              <a:gd name="connsiteY0" fmla="*/ 0 h 1019175"/>
              <a:gd name="connsiteX1" fmla="*/ 6272673 w 6490519"/>
              <a:gd name="connsiteY1" fmla="*/ 333375 h 1019175"/>
              <a:gd name="connsiteX2" fmla="*/ 6490519 w 6490519"/>
              <a:gd name="connsiteY2" fmla="*/ 1019175 h 1019175"/>
              <a:gd name="connsiteX3" fmla="*/ 9525 w 6490519"/>
              <a:gd name="connsiteY3" fmla="*/ 1019175 h 1019175"/>
              <a:gd name="connsiteX4" fmla="*/ 0 w 6490519"/>
              <a:gd name="connsiteY4" fmla="*/ 0 h 1019175"/>
              <a:gd name="connsiteX0" fmla="*/ 0 w 6480994"/>
              <a:gd name="connsiteY0" fmla="*/ 0 h 781050"/>
              <a:gd name="connsiteX1" fmla="*/ 6263148 w 6480994"/>
              <a:gd name="connsiteY1" fmla="*/ 95250 h 781050"/>
              <a:gd name="connsiteX2" fmla="*/ 6480994 w 6480994"/>
              <a:gd name="connsiteY2" fmla="*/ 781050 h 781050"/>
              <a:gd name="connsiteX3" fmla="*/ 0 w 6480994"/>
              <a:gd name="connsiteY3" fmla="*/ 781050 h 781050"/>
              <a:gd name="connsiteX4" fmla="*/ 0 w 6480994"/>
              <a:gd name="connsiteY4" fmla="*/ 0 h 781050"/>
              <a:gd name="connsiteX0" fmla="*/ 0 w 6480994"/>
              <a:gd name="connsiteY0" fmla="*/ 0 h 742950"/>
              <a:gd name="connsiteX1" fmla="*/ 6263148 w 6480994"/>
              <a:gd name="connsiteY1" fmla="*/ 57150 h 742950"/>
              <a:gd name="connsiteX2" fmla="*/ 6480994 w 6480994"/>
              <a:gd name="connsiteY2" fmla="*/ 742950 h 742950"/>
              <a:gd name="connsiteX3" fmla="*/ 0 w 6480994"/>
              <a:gd name="connsiteY3" fmla="*/ 742950 h 742950"/>
              <a:gd name="connsiteX4" fmla="*/ 0 w 6480994"/>
              <a:gd name="connsiteY4" fmla="*/ 0 h 742950"/>
              <a:gd name="connsiteX0" fmla="*/ 0 w 6480994"/>
              <a:gd name="connsiteY0" fmla="*/ 0 h 723900"/>
              <a:gd name="connsiteX1" fmla="*/ 6263148 w 6480994"/>
              <a:gd name="connsiteY1" fmla="*/ 38100 h 723900"/>
              <a:gd name="connsiteX2" fmla="*/ 6480994 w 6480994"/>
              <a:gd name="connsiteY2" fmla="*/ 723900 h 723900"/>
              <a:gd name="connsiteX3" fmla="*/ 0 w 6480994"/>
              <a:gd name="connsiteY3" fmla="*/ 723900 h 723900"/>
              <a:gd name="connsiteX4" fmla="*/ 0 w 6480994"/>
              <a:gd name="connsiteY4" fmla="*/ 0 h 723900"/>
              <a:gd name="connsiteX0" fmla="*/ 0 w 6480994"/>
              <a:gd name="connsiteY0" fmla="*/ 0 h 704850"/>
              <a:gd name="connsiteX1" fmla="*/ 6263148 w 6480994"/>
              <a:gd name="connsiteY1" fmla="*/ 19050 h 704850"/>
              <a:gd name="connsiteX2" fmla="*/ 6480994 w 6480994"/>
              <a:gd name="connsiteY2" fmla="*/ 704850 h 704850"/>
              <a:gd name="connsiteX3" fmla="*/ 0 w 6480994"/>
              <a:gd name="connsiteY3" fmla="*/ 704850 h 704850"/>
              <a:gd name="connsiteX4" fmla="*/ 0 w 6480994"/>
              <a:gd name="connsiteY4" fmla="*/ 0 h 704850"/>
              <a:gd name="connsiteX0" fmla="*/ 0 w 6480994"/>
              <a:gd name="connsiteY0" fmla="*/ 0 h 685800"/>
              <a:gd name="connsiteX1" fmla="*/ 6263148 w 6480994"/>
              <a:gd name="connsiteY1" fmla="*/ 0 h 685800"/>
              <a:gd name="connsiteX2" fmla="*/ 6480994 w 6480994"/>
              <a:gd name="connsiteY2" fmla="*/ 685800 h 685800"/>
              <a:gd name="connsiteX3" fmla="*/ 0 w 6480994"/>
              <a:gd name="connsiteY3" fmla="*/ 685800 h 685800"/>
              <a:gd name="connsiteX4" fmla="*/ 0 w 6480994"/>
              <a:gd name="connsiteY4" fmla="*/ 0 h 685800"/>
              <a:gd name="connsiteX0" fmla="*/ 0 w 6500044"/>
              <a:gd name="connsiteY0" fmla="*/ 0 h 685800"/>
              <a:gd name="connsiteX1" fmla="*/ 6263148 w 6500044"/>
              <a:gd name="connsiteY1" fmla="*/ 0 h 685800"/>
              <a:gd name="connsiteX2" fmla="*/ 6500044 w 6500044"/>
              <a:gd name="connsiteY2" fmla="*/ 685800 h 685800"/>
              <a:gd name="connsiteX3" fmla="*/ 0 w 6500044"/>
              <a:gd name="connsiteY3" fmla="*/ 685800 h 685800"/>
              <a:gd name="connsiteX4" fmla="*/ 0 w 6500044"/>
              <a:gd name="connsiteY4" fmla="*/ 0 h 685800"/>
              <a:gd name="connsiteX0" fmla="*/ 0 w 6519094"/>
              <a:gd name="connsiteY0" fmla="*/ 0 h 685800"/>
              <a:gd name="connsiteX1" fmla="*/ 6263148 w 6519094"/>
              <a:gd name="connsiteY1" fmla="*/ 0 h 685800"/>
              <a:gd name="connsiteX2" fmla="*/ 6519094 w 6519094"/>
              <a:gd name="connsiteY2" fmla="*/ 685800 h 685800"/>
              <a:gd name="connsiteX3" fmla="*/ 0 w 6519094"/>
              <a:gd name="connsiteY3" fmla="*/ 685800 h 685800"/>
              <a:gd name="connsiteX4" fmla="*/ 0 w 6519094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9094" h="685800">
                <a:moveTo>
                  <a:pt x="0" y="0"/>
                </a:moveTo>
                <a:lnTo>
                  <a:pt x="6263148" y="0"/>
                </a:lnTo>
                <a:lnTo>
                  <a:pt x="6519094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/>
          <p:cNvSpPr/>
          <p:nvPr/>
        </p:nvSpPr>
        <p:spPr>
          <a:xfrm>
            <a:off x="3812004" y="-9525"/>
            <a:ext cx="2422729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3" name="Grup 2"/>
          <p:cNvGrpSpPr/>
          <p:nvPr/>
        </p:nvGrpSpPr>
        <p:grpSpPr>
          <a:xfrm>
            <a:off x="11298543" y="5676774"/>
            <a:ext cx="903289" cy="602840"/>
            <a:chOff x="11298543" y="5676774"/>
            <a:chExt cx="903289" cy="602840"/>
          </a:xfrm>
        </p:grpSpPr>
        <p:sp>
          <p:nvSpPr>
            <p:cNvPr id="1024" name="Rectangle 13"/>
            <p:cNvSpPr>
              <a:spLocks noChangeArrowheads="1"/>
            </p:cNvSpPr>
            <p:nvPr/>
          </p:nvSpPr>
          <p:spPr bwMode="auto">
            <a:xfrm>
              <a:off x="12011025" y="5676774"/>
              <a:ext cx="190807" cy="602840"/>
            </a:xfrm>
            <a:prstGeom prst="rect">
              <a:avLst/>
            </a:prstGeom>
            <a:solidFill>
              <a:srgbClr val="FAB52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" name="Metin kutusu 35"/>
            <p:cNvSpPr txBox="1"/>
            <p:nvPr/>
          </p:nvSpPr>
          <p:spPr>
            <a:xfrm>
              <a:off x="11298543" y="5745534"/>
              <a:ext cx="6928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b="1" dirty="0">
                  <a:solidFill>
                    <a:srgbClr val="231F20"/>
                  </a:solidFill>
                </a:rPr>
                <a:t>LİSE</a:t>
              </a:r>
            </a:p>
          </p:txBody>
        </p:sp>
      </p:grpSp>
      <p:pic>
        <p:nvPicPr>
          <p:cNvPr id="1026" name="Resim 10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166" y="5429060"/>
            <a:ext cx="4500000" cy="1035000"/>
          </a:xfrm>
          <a:prstGeom prst="rect">
            <a:avLst/>
          </a:prstGeom>
        </p:spPr>
      </p:pic>
      <p:grpSp>
        <p:nvGrpSpPr>
          <p:cNvPr id="16" name="Grup 15"/>
          <p:cNvGrpSpPr/>
          <p:nvPr/>
        </p:nvGrpSpPr>
        <p:grpSpPr>
          <a:xfrm>
            <a:off x="7533089" y="2993311"/>
            <a:ext cx="942795" cy="950137"/>
            <a:chOff x="474663" y="3333750"/>
            <a:chExt cx="1019175" cy="1027112"/>
          </a:xfrm>
        </p:grpSpPr>
        <p:sp>
          <p:nvSpPr>
            <p:cNvPr id="17" name="Oval 5"/>
            <p:cNvSpPr>
              <a:spLocks noChangeArrowheads="1"/>
            </p:cNvSpPr>
            <p:nvPr/>
          </p:nvSpPr>
          <p:spPr bwMode="auto">
            <a:xfrm>
              <a:off x="474663" y="3333750"/>
              <a:ext cx="1019175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" name="Oval 11"/>
            <p:cNvSpPr>
              <a:spLocks noChangeArrowheads="1"/>
            </p:cNvSpPr>
            <p:nvPr/>
          </p:nvSpPr>
          <p:spPr bwMode="auto">
            <a:xfrm>
              <a:off x="534988" y="3394075"/>
              <a:ext cx="898525" cy="906462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757238" y="3697288"/>
              <a:ext cx="96838" cy="209550"/>
            </a:xfrm>
            <a:custGeom>
              <a:avLst/>
              <a:gdLst>
                <a:gd name="T0" fmla="*/ 26 w 26"/>
                <a:gd name="T1" fmla="*/ 18 h 55"/>
                <a:gd name="T2" fmla="*/ 17 w 26"/>
                <a:gd name="T3" fmla="*/ 18 h 55"/>
                <a:gd name="T4" fmla="*/ 17 w 26"/>
                <a:gd name="T5" fmla="*/ 12 h 55"/>
                <a:gd name="T6" fmla="*/ 19 w 26"/>
                <a:gd name="T7" fmla="*/ 10 h 55"/>
                <a:gd name="T8" fmla="*/ 25 w 26"/>
                <a:gd name="T9" fmla="*/ 10 h 55"/>
                <a:gd name="T10" fmla="*/ 25 w 26"/>
                <a:gd name="T11" fmla="*/ 0 h 55"/>
                <a:gd name="T12" fmla="*/ 17 w 26"/>
                <a:gd name="T13" fmla="*/ 0 h 55"/>
                <a:gd name="T14" fmla="*/ 5 w 26"/>
                <a:gd name="T15" fmla="*/ 12 h 55"/>
                <a:gd name="T16" fmla="*/ 5 w 26"/>
                <a:gd name="T17" fmla="*/ 18 h 55"/>
                <a:gd name="T18" fmla="*/ 0 w 26"/>
                <a:gd name="T19" fmla="*/ 18 h 55"/>
                <a:gd name="T20" fmla="*/ 0 w 26"/>
                <a:gd name="T21" fmla="*/ 28 h 55"/>
                <a:gd name="T22" fmla="*/ 5 w 26"/>
                <a:gd name="T23" fmla="*/ 28 h 55"/>
                <a:gd name="T24" fmla="*/ 5 w 26"/>
                <a:gd name="T25" fmla="*/ 55 h 55"/>
                <a:gd name="T26" fmla="*/ 17 w 26"/>
                <a:gd name="T27" fmla="*/ 55 h 55"/>
                <a:gd name="T28" fmla="*/ 17 w 26"/>
                <a:gd name="T29" fmla="*/ 28 h 55"/>
                <a:gd name="T30" fmla="*/ 25 w 26"/>
                <a:gd name="T31" fmla="*/ 28 h 55"/>
                <a:gd name="T32" fmla="*/ 26 w 26"/>
                <a:gd name="T33" fmla="*/ 1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55">
                  <a:moveTo>
                    <a:pt x="26" y="18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0"/>
                    <a:pt x="18" y="10"/>
                    <a:pt x="19" y="10"/>
                  </a:cubicBezTo>
                  <a:cubicBezTo>
                    <a:pt x="20" y="10"/>
                    <a:pt x="25" y="10"/>
                    <a:pt x="25" y="1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5" y="7"/>
                    <a:pt x="5" y="12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40"/>
                    <a:pt x="5" y="55"/>
                    <a:pt x="5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40"/>
                    <a:pt x="17" y="28"/>
                  </a:cubicBezTo>
                  <a:cubicBezTo>
                    <a:pt x="25" y="28"/>
                    <a:pt x="25" y="28"/>
                    <a:pt x="25" y="28"/>
                  </a:cubicBezTo>
                  <a:lnTo>
                    <a:pt x="26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911225" y="3906838"/>
              <a:ext cx="198438" cy="161925"/>
            </a:xfrm>
            <a:custGeom>
              <a:avLst/>
              <a:gdLst>
                <a:gd name="T0" fmla="*/ 53 w 53"/>
                <a:gd name="T1" fmla="*/ 6 h 43"/>
                <a:gd name="T2" fmla="*/ 47 w 53"/>
                <a:gd name="T3" fmla="*/ 7 h 43"/>
                <a:gd name="T4" fmla="*/ 51 w 53"/>
                <a:gd name="T5" fmla="*/ 1 h 43"/>
                <a:gd name="T6" fmla="*/ 44 w 53"/>
                <a:gd name="T7" fmla="*/ 4 h 43"/>
                <a:gd name="T8" fmla="*/ 37 w 53"/>
                <a:gd name="T9" fmla="*/ 0 h 43"/>
                <a:gd name="T10" fmla="*/ 26 w 53"/>
                <a:gd name="T11" fmla="*/ 11 h 43"/>
                <a:gd name="T12" fmla="*/ 26 w 53"/>
                <a:gd name="T13" fmla="*/ 14 h 43"/>
                <a:gd name="T14" fmla="*/ 4 w 53"/>
                <a:gd name="T15" fmla="*/ 2 h 43"/>
                <a:gd name="T16" fmla="*/ 2 w 53"/>
                <a:gd name="T17" fmla="*/ 8 h 43"/>
                <a:gd name="T18" fmla="*/ 7 w 53"/>
                <a:gd name="T19" fmla="*/ 17 h 43"/>
                <a:gd name="T20" fmla="*/ 2 w 53"/>
                <a:gd name="T21" fmla="*/ 16 h 43"/>
                <a:gd name="T22" fmla="*/ 2 w 53"/>
                <a:gd name="T23" fmla="*/ 16 h 43"/>
                <a:gd name="T24" fmla="*/ 11 w 53"/>
                <a:gd name="T25" fmla="*/ 26 h 43"/>
                <a:gd name="T26" fmla="*/ 8 w 53"/>
                <a:gd name="T27" fmla="*/ 27 h 43"/>
                <a:gd name="T28" fmla="*/ 6 w 53"/>
                <a:gd name="T29" fmla="*/ 27 h 43"/>
                <a:gd name="T30" fmla="*/ 16 w 53"/>
                <a:gd name="T31" fmla="*/ 34 h 43"/>
                <a:gd name="T32" fmla="*/ 3 w 53"/>
                <a:gd name="T33" fmla="*/ 39 h 43"/>
                <a:gd name="T34" fmla="*/ 0 w 53"/>
                <a:gd name="T35" fmla="*/ 39 h 43"/>
                <a:gd name="T36" fmla="*/ 17 w 53"/>
                <a:gd name="T37" fmla="*/ 43 h 43"/>
                <a:gd name="T38" fmla="*/ 47 w 53"/>
                <a:gd name="T39" fmla="*/ 13 h 43"/>
                <a:gd name="T40" fmla="*/ 47 w 53"/>
                <a:gd name="T41" fmla="*/ 11 h 43"/>
                <a:gd name="T42" fmla="*/ 53 w 53"/>
                <a:gd name="T43" fmla="*/ 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43">
                  <a:moveTo>
                    <a:pt x="53" y="6"/>
                  </a:moveTo>
                  <a:cubicBezTo>
                    <a:pt x="51" y="6"/>
                    <a:pt x="49" y="7"/>
                    <a:pt x="47" y="7"/>
                  </a:cubicBezTo>
                  <a:cubicBezTo>
                    <a:pt x="49" y="6"/>
                    <a:pt x="51" y="4"/>
                    <a:pt x="51" y="1"/>
                  </a:cubicBezTo>
                  <a:cubicBezTo>
                    <a:pt x="49" y="2"/>
                    <a:pt x="47" y="3"/>
                    <a:pt x="44" y="4"/>
                  </a:cubicBezTo>
                  <a:cubicBezTo>
                    <a:pt x="42" y="2"/>
                    <a:pt x="40" y="0"/>
                    <a:pt x="37" y="0"/>
                  </a:cubicBezTo>
                  <a:cubicBezTo>
                    <a:pt x="31" y="0"/>
                    <a:pt x="26" y="5"/>
                    <a:pt x="26" y="11"/>
                  </a:cubicBezTo>
                  <a:cubicBezTo>
                    <a:pt x="26" y="12"/>
                    <a:pt x="26" y="13"/>
                    <a:pt x="26" y="14"/>
                  </a:cubicBezTo>
                  <a:cubicBezTo>
                    <a:pt x="17" y="13"/>
                    <a:pt x="9" y="9"/>
                    <a:pt x="4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2" y="12"/>
                    <a:pt x="4" y="15"/>
                    <a:pt x="7" y="17"/>
                  </a:cubicBezTo>
                  <a:cubicBezTo>
                    <a:pt x="5" y="17"/>
                    <a:pt x="4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21"/>
                    <a:pt x="6" y="25"/>
                    <a:pt x="11" y="26"/>
                  </a:cubicBezTo>
                  <a:cubicBezTo>
                    <a:pt x="10" y="27"/>
                    <a:pt x="9" y="27"/>
                    <a:pt x="8" y="27"/>
                  </a:cubicBezTo>
                  <a:cubicBezTo>
                    <a:pt x="7" y="27"/>
                    <a:pt x="7" y="27"/>
                    <a:pt x="6" y="27"/>
                  </a:cubicBezTo>
                  <a:cubicBezTo>
                    <a:pt x="7" y="31"/>
                    <a:pt x="11" y="34"/>
                    <a:pt x="16" y="34"/>
                  </a:cubicBezTo>
                  <a:cubicBezTo>
                    <a:pt x="12" y="37"/>
                    <a:pt x="8" y="39"/>
                    <a:pt x="3" y="39"/>
                  </a:cubicBezTo>
                  <a:cubicBezTo>
                    <a:pt x="2" y="39"/>
                    <a:pt x="1" y="39"/>
                    <a:pt x="0" y="39"/>
                  </a:cubicBezTo>
                  <a:cubicBezTo>
                    <a:pt x="5" y="42"/>
                    <a:pt x="10" y="43"/>
                    <a:pt x="17" y="43"/>
                  </a:cubicBezTo>
                  <a:cubicBezTo>
                    <a:pt x="37" y="43"/>
                    <a:pt x="47" y="27"/>
                    <a:pt x="47" y="13"/>
                  </a:cubicBezTo>
                  <a:cubicBezTo>
                    <a:pt x="47" y="12"/>
                    <a:pt x="47" y="12"/>
                    <a:pt x="47" y="11"/>
                  </a:cubicBezTo>
                  <a:cubicBezTo>
                    <a:pt x="50" y="10"/>
                    <a:pt x="51" y="8"/>
                    <a:pt x="5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008063" y="3667125"/>
              <a:ext cx="95250" cy="95250"/>
            </a:xfrm>
            <a:custGeom>
              <a:avLst/>
              <a:gdLst>
                <a:gd name="T0" fmla="*/ 13 w 25"/>
                <a:gd name="T1" fmla="*/ 0 h 25"/>
                <a:gd name="T2" fmla="*/ 0 w 25"/>
                <a:gd name="T3" fmla="*/ 13 h 25"/>
                <a:gd name="T4" fmla="*/ 13 w 25"/>
                <a:gd name="T5" fmla="*/ 25 h 25"/>
                <a:gd name="T6" fmla="*/ 25 w 25"/>
                <a:gd name="T7" fmla="*/ 13 h 25"/>
                <a:gd name="T8" fmla="*/ 13 w 25"/>
                <a:gd name="T9" fmla="*/ 0 h 25"/>
                <a:gd name="T10" fmla="*/ 13 w 25"/>
                <a:gd name="T11" fmla="*/ 21 h 25"/>
                <a:gd name="T12" fmla="*/ 5 w 25"/>
                <a:gd name="T13" fmla="*/ 13 h 25"/>
                <a:gd name="T14" fmla="*/ 13 w 25"/>
                <a:gd name="T15" fmla="*/ 5 h 25"/>
                <a:gd name="T16" fmla="*/ 21 w 25"/>
                <a:gd name="T17" fmla="*/ 13 h 25"/>
                <a:gd name="T18" fmla="*/ 13 w 25"/>
                <a:gd name="T19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19"/>
                    <a:pt x="6" y="25"/>
                    <a:pt x="13" y="25"/>
                  </a:cubicBezTo>
                  <a:cubicBezTo>
                    <a:pt x="20" y="25"/>
                    <a:pt x="25" y="19"/>
                    <a:pt x="25" y="13"/>
                  </a:cubicBezTo>
                  <a:cubicBezTo>
                    <a:pt x="25" y="6"/>
                    <a:pt x="19" y="0"/>
                    <a:pt x="13" y="0"/>
                  </a:cubicBezTo>
                  <a:close/>
                  <a:moveTo>
                    <a:pt x="13" y="21"/>
                  </a:moveTo>
                  <a:cubicBezTo>
                    <a:pt x="8" y="21"/>
                    <a:pt x="5" y="17"/>
                    <a:pt x="5" y="13"/>
                  </a:cubicBezTo>
                  <a:cubicBezTo>
                    <a:pt x="5" y="8"/>
                    <a:pt x="8" y="5"/>
                    <a:pt x="13" y="5"/>
                  </a:cubicBezTo>
                  <a:cubicBezTo>
                    <a:pt x="17" y="5"/>
                    <a:pt x="21" y="8"/>
                    <a:pt x="21" y="13"/>
                  </a:cubicBezTo>
                  <a:cubicBezTo>
                    <a:pt x="21" y="17"/>
                    <a:pt x="17" y="21"/>
                    <a:pt x="13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" name="Oval 16"/>
            <p:cNvSpPr>
              <a:spLocks noChangeArrowheads="1"/>
            </p:cNvSpPr>
            <p:nvPr/>
          </p:nvSpPr>
          <p:spPr bwMode="auto">
            <a:xfrm>
              <a:off x="1095375" y="3656013"/>
              <a:ext cx="19050" cy="222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" name="Freeform 17"/>
            <p:cNvSpPr>
              <a:spLocks noEditPoints="1"/>
            </p:cNvSpPr>
            <p:nvPr/>
          </p:nvSpPr>
          <p:spPr bwMode="auto">
            <a:xfrm>
              <a:off x="966788" y="3625850"/>
              <a:ext cx="180975" cy="182562"/>
            </a:xfrm>
            <a:custGeom>
              <a:avLst/>
              <a:gdLst>
                <a:gd name="T0" fmla="*/ 44 w 48"/>
                <a:gd name="T1" fmla="*/ 4 h 48"/>
                <a:gd name="T2" fmla="*/ 34 w 48"/>
                <a:gd name="T3" fmla="*/ 0 h 48"/>
                <a:gd name="T4" fmla="*/ 14 w 48"/>
                <a:gd name="T5" fmla="*/ 0 h 48"/>
                <a:gd name="T6" fmla="*/ 0 w 48"/>
                <a:gd name="T7" fmla="*/ 14 h 48"/>
                <a:gd name="T8" fmla="*/ 0 w 48"/>
                <a:gd name="T9" fmla="*/ 34 h 48"/>
                <a:gd name="T10" fmla="*/ 4 w 48"/>
                <a:gd name="T11" fmla="*/ 44 h 48"/>
                <a:gd name="T12" fmla="*/ 14 w 48"/>
                <a:gd name="T13" fmla="*/ 48 h 48"/>
                <a:gd name="T14" fmla="*/ 33 w 48"/>
                <a:gd name="T15" fmla="*/ 48 h 48"/>
                <a:gd name="T16" fmla="*/ 44 w 48"/>
                <a:gd name="T17" fmla="*/ 44 h 48"/>
                <a:gd name="T18" fmla="*/ 48 w 48"/>
                <a:gd name="T19" fmla="*/ 34 h 48"/>
                <a:gd name="T20" fmla="*/ 48 w 48"/>
                <a:gd name="T21" fmla="*/ 14 h 48"/>
                <a:gd name="T22" fmla="*/ 44 w 48"/>
                <a:gd name="T23" fmla="*/ 4 h 48"/>
                <a:gd name="T24" fmla="*/ 43 w 48"/>
                <a:gd name="T25" fmla="*/ 34 h 48"/>
                <a:gd name="T26" fmla="*/ 41 w 48"/>
                <a:gd name="T27" fmla="*/ 41 h 48"/>
                <a:gd name="T28" fmla="*/ 33 w 48"/>
                <a:gd name="T29" fmla="*/ 43 h 48"/>
                <a:gd name="T30" fmla="*/ 14 w 48"/>
                <a:gd name="T31" fmla="*/ 43 h 48"/>
                <a:gd name="T32" fmla="*/ 7 w 48"/>
                <a:gd name="T33" fmla="*/ 41 h 48"/>
                <a:gd name="T34" fmla="*/ 4 w 48"/>
                <a:gd name="T35" fmla="*/ 34 h 48"/>
                <a:gd name="T36" fmla="*/ 4 w 48"/>
                <a:gd name="T37" fmla="*/ 14 h 48"/>
                <a:gd name="T38" fmla="*/ 7 w 48"/>
                <a:gd name="T39" fmla="*/ 7 h 48"/>
                <a:gd name="T40" fmla="*/ 14 w 48"/>
                <a:gd name="T41" fmla="*/ 4 h 48"/>
                <a:gd name="T42" fmla="*/ 34 w 48"/>
                <a:gd name="T43" fmla="*/ 4 h 48"/>
                <a:gd name="T44" fmla="*/ 41 w 48"/>
                <a:gd name="T45" fmla="*/ 7 h 48"/>
                <a:gd name="T46" fmla="*/ 43 w 48"/>
                <a:gd name="T47" fmla="*/ 14 h 48"/>
                <a:gd name="T48" fmla="*/ 43 w 48"/>
                <a:gd name="T49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48">
                  <a:moveTo>
                    <a:pt x="44" y="4"/>
                  </a:moveTo>
                  <a:cubicBezTo>
                    <a:pt x="41" y="1"/>
                    <a:pt x="38" y="0"/>
                    <a:pt x="3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5" y="0"/>
                    <a:pt x="0" y="5"/>
                    <a:pt x="0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8"/>
                    <a:pt x="1" y="41"/>
                    <a:pt x="4" y="44"/>
                  </a:cubicBezTo>
                  <a:cubicBezTo>
                    <a:pt x="6" y="46"/>
                    <a:pt x="10" y="48"/>
                    <a:pt x="14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8" y="48"/>
                    <a:pt x="41" y="46"/>
                    <a:pt x="44" y="44"/>
                  </a:cubicBezTo>
                  <a:cubicBezTo>
                    <a:pt x="46" y="41"/>
                    <a:pt x="48" y="38"/>
                    <a:pt x="48" y="3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0"/>
                    <a:pt x="46" y="6"/>
                    <a:pt x="44" y="4"/>
                  </a:cubicBezTo>
                  <a:close/>
                  <a:moveTo>
                    <a:pt x="43" y="34"/>
                  </a:moveTo>
                  <a:cubicBezTo>
                    <a:pt x="43" y="37"/>
                    <a:pt x="42" y="39"/>
                    <a:pt x="41" y="41"/>
                  </a:cubicBezTo>
                  <a:cubicBezTo>
                    <a:pt x="39" y="42"/>
                    <a:pt x="36" y="43"/>
                    <a:pt x="33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1" y="43"/>
                    <a:pt x="9" y="42"/>
                    <a:pt x="7" y="41"/>
                  </a:cubicBezTo>
                  <a:cubicBezTo>
                    <a:pt x="5" y="39"/>
                    <a:pt x="4" y="37"/>
                    <a:pt x="4" y="3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1"/>
                    <a:pt x="5" y="9"/>
                    <a:pt x="7" y="7"/>
                  </a:cubicBezTo>
                  <a:cubicBezTo>
                    <a:pt x="9" y="5"/>
                    <a:pt x="11" y="4"/>
                    <a:pt x="14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7" y="4"/>
                    <a:pt x="39" y="5"/>
                    <a:pt x="41" y="7"/>
                  </a:cubicBezTo>
                  <a:cubicBezTo>
                    <a:pt x="42" y="9"/>
                    <a:pt x="43" y="11"/>
                    <a:pt x="43" y="14"/>
                  </a:cubicBezTo>
                  <a:cubicBezTo>
                    <a:pt x="43" y="34"/>
                    <a:pt x="43" y="34"/>
                    <a:pt x="43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32" name="Grup 31"/>
          <p:cNvGrpSpPr/>
          <p:nvPr/>
        </p:nvGrpSpPr>
        <p:grpSpPr>
          <a:xfrm>
            <a:off x="9599747" y="2993311"/>
            <a:ext cx="941327" cy="950137"/>
            <a:chOff x="2859088" y="3333750"/>
            <a:chExt cx="1017588" cy="1027112"/>
          </a:xfrm>
        </p:grpSpPr>
        <p:sp>
          <p:nvSpPr>
            <p:cNvPr id="33" name="Oval 7"/>
            <p:cNvSpPr>
              <a:spLocks noChangeArrowheads="1"/>
            </p:cNvSpPr>
            <p:nvPr/>
          </p:nvSpPr>
          <p:spPr bwMode="auto">
            <a:xfrm>
              <a:off x="2859088" y="3333750"/>
              <a:ext cx="1017588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FAB52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" name="Oval 9"/>
            <p:cNvSpPr>
              <a:spLocks noChangeArrowheads="1"/>
            </p:cNvSpPr>
            <p:nvPr/>
          </p:nvSpPr>
          <p:spPr bwMode="auto">
            <a:xfrm>
              <a:off x="2925763" y="3394075"/>
              <a:ext cx="895350" cy="906462"/>
            </a:xfrm>
            <a:prstGeom prst="ellipse">
              <a:avLst/>
            </a:prstGeom>
            <a:solidFill>
              <a:srgbClr val="FAB5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" name="Freeform 18"/>
            <p:cNvSpPr>
              <a:spLocks noEditPoints="1"/>
            </p:cNvSpPr>
            <p:nvPr/>
          </p:nvSpPr>
          <p:spPr bwMode="auto">
            <a:xfrm>
              <a:off x="3136900" y="3660775"/>
              <a:ext cx="473075" cy="377825"/>
            </a:xfrm>
            <a:custGeom>
              <a:avLst/>
              <a:gdLst>
                <a:gd name="T0" fmla="*/ 52 w 126"/>
                <a:gd name="T1" fmla="*/ 8 h 100"/>
                <a:gd name="T2" fmla="*/ 41 w 126"/>
                <a:gd name="T3" fmla="*/ 22 h 100"/>
                <a:gd name="T4" fmla="*/ 4 w 126"/>
                <a:gd name="T5" fmla="*/ 56 h 100"/>
                <a:gd name="T6" fmla="*/ 48 w 126"/>
                <a:gd name="T7" fmla="*/ 66 h 100"/>
                <a:gd name="T8" fmla="*/ 104 w 126"/>
                <a:gd name="T9" fmla="*/ 83 h 100"/>
                <a:gd name="T10" fmla="*/ 93 w 126"/>
                <a:gd name="T11" fmla="*/ 4 h 100"/>
                <a:gd name="T12" fmla="*/ 60 w 126"/>
                <a:gd name="T13" fmla="*/ 18 h 100"/>
                <a:gd name="T14" fmla="*/ 54 w 126"/>
                <a:gd name="T15" fmla="*/ 4 h 100"/>
                <a:gd name="T16" fmla="*/ 95 w 126"/>
                <a:gd name="T17" fmla="*/ 16 h 100"/>
                <a:gd name="T18" fmla="*/ 97 w 126"/>
                <a:gd name="T19" fmla="*/ 26 h 100"/>
                <a:gd name="T20" fmla="*/ 95 w 126"/>
                <a:gd name="T21" fmla="*/ 16 h 100"/>
                <a:gd name="T22" fmla="*/ 26 w 126"/>
                <a:gd name="T23" fmla="*/ 36 h 100"/>
                <a:gd name="T24" fmla="*/ 27 w 126"/>
                <a:gd name="T25" fmla="*/ 43 h 100"/>
                <a:gd name="T26" fmla="*/ 37 w 126"/>
                <a:gd name="T27" fmla="*/ 44 h 100"/>
                <a:gd name="T28" fmla="*/ 35 w 126"/>
                <a:gd name="T29" fmla="*/ 48 h 100"/>
                <a:gd name="T30" fmla="*/ 30 w 126"/>
                <a:gd name="T31" fmla="*/ 55 h 100"/>
                <a:gd name="T32" fmla="*/ 24 w 126"/>
                <a:gd name="T33" fmla="*/ 57 h 100"/>
                <a:gd name="T34" fmla="*/ 22 w 126"/>
                <a:gd name="T35" fmla="*/ 51 h 100"/>
                <a:gd name="T36" fmla="*/ 12 w 126"/>
                <a:gd name="T37" fmla="*/ 50 h 100"/>
                <a:gd name="T38" fmla="*/ 14 w 126"/>
                <a:gd name="T39" fmla="*/ 46 h 100"/>
                <a:gd name="T40" fmla="*/ 21 w 126"/>
                <a:gd name="T41" fmla="*/ 44 h 100"/>
                <a:gd name="T42" fmla="*/ 21 w 126"/>
                <a:gd name="T43" fmla="*/ 34 h 100"/>
                <a:gd name="T44" fmla="*/ 93 w 126"/>
                <a:gd name="T45" fmla="*/ 31 h 100"/>
                <a:gd name="T46" fmla="*/ 84 w 126"/>
                <a:gd name="T47" fmla="*/ 34 h 100"/>
                <a:gd name="T48" fmla="*/ 106 w 126"/>
                <a:gd name="T49" fmla="*/ 24 h 100"/>
                <a:gd name="T50" fmla="*/ 108 w 126"/>
                <a:gd name="T51" fmla="*/ 33 h 100"/>
                <a:gd name="T52" fmla="*/ 106 w 126"/>
                <a:gd name="T53" fmla="*/ 24 h 100"/>
                <a:gd name="T54" fmla="*/ 105 w 126"/>
                <a:gd name="T55" fmla="*/ 39 h 100"/>
                <a:gd name="T56" fmla="*/ 95 w 126"/>
                <a:gd name="T57" fmla="*/ 41 h 100"/>
                <a:gd name="T58" fmla="*/ 59 w 126"/>
                <a:gd name="T59" fmla="*/ 47 h 100"/>
                <a:gd name="T60" fmla="*/ 59 w 126"/>
                <a:gd name="T61" fmla="*/ 47 h 100"/>
                <a:gd name="T62" fmla="*/ 72 w 126"/>
                <a:gd name="T63" fmla="*/ 48 h 100"/>
                <a:gd name="T64" fmla="*/ 70 w 126"/>
                <a:gd name="T65" fmla="*/ 51 h 100"/>
                <a:gd name="T66" fmla="*/ 56 w 126"/>
                <a:gd name="T67" fmla="*/ 5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6" h="100">
                  <a:moveTo>
                    <a:pt x="54" y="4"/>
                  </a:moveTo>
                  <a:cubicBezTo>
                    <a:pt x="52" y="5"/>
                    <a:pt x="51" y="6"/>
                    <a:pt x="52" y="8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34" y="17"/>
                    <a:pt x="27" y="19"/>
                    <a:pt x="19" y="20"/>
                  </a:cubicBezTo>
                  <a:cubicBezTo>
                    <a:pt x="3" y="24"/>
                    <a:pt x="0" y="41"/>
                    <a:pt x="4" y="56"/>
                  </a:cubicBezTo>
                  <a:cubicBezTo>
                    <a:pt x="7" y="72"/>
                    <a:pt x="27" y="100"/>
                    <a:pt x="43" y="97"/>
                  </a:cubicBezTo>
                  <a:cubicBezTo>
                    <a:pt x="51" y="95"/>
                    <a:pt x="44" y="73"/>
                    <a:pt x="48" y="66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93" y="62"/>
                    <a:pt x="96" y="85"/>
                    <a:pt x="104" y="83"/>
                  </a:cubicBezTo>
                  <a:cubicBezTo>
                    <a:pt x="120" y="79"/>
                    <a:pt x="126" y="45"/>
                    <a:pt x="122" y="30"/>
                  </a:cubicBezTo>
                  <a:cubicBezTo>
                    <a:pt x="119" y="14"/>
                    <a:pt x="109" y="0"/>
                    <a:pt x="93" y="4"/>
                  </a:cubicBezTo>
                  <a:cubicBezTo>
                    <a:pt x="85" y="5"/>
                    <a:pt x="78" y="8"/>
                    <a:pt x="74" y="15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5"/>
                    <a:pt x="56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lose/>
                  <a:moveTo>
                    <a:pt x="95" y="16"/>
                  </a:moveTo>
                  <a:cubicBezTo>
                    <a:pt x="97" y="16"/>
                    <a:pt x="100" y="17"/>
                    <a:pt x="100" y="20"/>
                  </a:cubicBezTo>
                  <a:cubicBezTo>
                    <a:pt x="101" y="23"/>
                    <a:pt x="99" y="25"/>
                    <a:pt x="97" y="26"/>
                  </a:cubicBezTo>
                  <a:cubicBezTo>
                    <a:pt x="94" y="26"/>
                    <a:pt x="92" y="25"/>
                    <a:pt x="91" y="22"/>
                  </a:cubicBezTo>
                  <a:cubicBezTo>
                    <a:pt x="90" y="20"/>
                    <a:pt x="92" y="17"/>
                    <a:pt x="95" y="16"/>
                  </a:cubicBezTo>
                  <a:close/>
                  <a:moveTo>
                    <a:pt x="21" y="34"/>
                  </a:moveTo>
                  <a:cubicBezTo>
                    <a:pt x="23" y="34"/>
                    <a:pt x="25" y="35"/>
                    <a:pt x="26" y="36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5" y="41"/>
                    <a:pt x="37" y="42"/>
                    <a:pt x="37" y="44"/>
                  </a:cubicBezTo>
                  <a:cubicBezTo>
                    <a:pt x="38" y="46"/>
                    <a:pt x="36" y="47"/>
                    <a:pt x="35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57"/>
                    <a:pt x="29" y="59"/>
                    <a:pt x="27" y="59"/>
                  </a:cubicBezTo>
                  <a:cubicBezTo>
                    <a:pt x="26" y="60"/>
                    <a:pt x="24" y="59"/>
                    <a:pt x="24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4" y="53"/>
                    <a:pt x="12" y="52"/>
                    <a:pt x="12" y="50"/>
                  </a:cubicBezTo>
                  <a:cubicBezTo>
                    <a:pt x="12" y="48"/>
                    <a:pt x="13" y="46"/>
                    <a:pt x="14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4" y="46"/>
                    <a:pt x="14" y="46"/>
                    <a:pt x="15" y="46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20" y="35"/>
                    <a:pt x="21" y="34"/>
                  </a:cubicBezTo>
                  <a:close/>
                  <a:moveTo>
                    <a:pt x="87" y="28"/>
                  </a:moveTo>
                  <a:cubicBezTo>
                    <a:pt x="90" y="27"/>
                    <a:pt x="93" y="29"/>
                    <a:pt x="93" y="31"/>
                  </a:cubicBezTo>
                  <a:cubicBezTo>
                    <a:pt x="94" y="34"/>
                    <a:pt x="92" y="37"/>
                    <a:pt x="90" y="37"/>
                  </a:cubicBezTo>
                  <a:cubicBezTo>
                    <a:pt x="87" y="38"/>
                    <a:pt x="84" y="36"/>
                    <a:pt x="84" y="34"/>
                  </a:cubicBezTo>
                  <a:cubicBezTo>
                    <a:pt x="83" y="31"/>
                    <a:pt x="85" y="28"/>
                    <a:pt x="87" y="28"/>
                  </a:cubicBezTo>
                  <a:close/>
                  <a:moveTo>
                    <a:pt x="106" y="24"/>
                  </a:moveTo>
                  <a:cubicBezTo>
                    <a:pt x="109" y="23"/>
                    <a:pt x="111" y="25"/>
                    <a:pt x="112" y="27"/>
                  </a:cubicBezTo>
                  <a:cubicBezTo>
                    <a:pt x="112" y="30"/>
                    <a:pt x="111" y="32"/>
                    <a:pt x="108" y="33"/>
                  </a:cubicBezTo>
                  <a:cubicBezTo>
                    <a:pt x="106" y="34"/>
                    <a:pt x="103" y="32"/>
                    <a:pt x="103" y="29"/>
                  </a:cubicBezTo>
                  <a:cubicBezTo>
                    <a:pt x="102" y="27"/>
                    <a:pt x="104" y="24"/>
                    <a:pt x="106" y="24"/>
                  </a:cubicBezTo>
                  <a:close/>
                  <a:moveTo>
                    <a:pt x="99" y="35"/>
                  </a:moveTo>
                  <a:cubicBezTo>
                    <a:pt x="101" y="35"/>
                    <a:pt x="104" y="36"/>
                    <a:pt x="105" y="39"/>
                  </a:cubicBezTo>
                  <a:cubicBezTo>
                    <a:pt x="105" y="41"/>
                    <a:pt x="104" y="44"/>
                    <a:pt x="101" y="44"/>
                  </a:cubicBezTo>
                  <a:cubicBezTo>
                    <a:pt x="98" y="45"/>
                    <a:pt x="96" y="43"/>
                    <a:pt x="95" y="41"/>
                  </a:cubicBezTo>
                  <a:cubicBezTo>
                    <a:pt x="95" y="38"/>
                    <a:pt x="96" y="36"/>
                    <a:pt x="99" y="35"/>
                  </a:cubicBezTo>
                  <a:close/>
                  <a:moveTo>
                    <a:pt x="59" y="47"/>
                  </a:moveTo>
                  <a:cubicBezTo>
                    <a:pt x="59" y="47"/>
                    <a:pt x="59" y="47"/>
                    <a:pt x="59" y="47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8" y="45"/>
                    <a:pt x="68" y="45"/>
                    <a:pt x="68" y="45"/>
                  </a:cubicBezTo>
                  <a:cubicBezTo>
                    <a:pt x="70" y="45"/>
                    <a:pt x="72" y="46"/>
                    <a:pt x="72" y="48"/>
                  </a:cubicBezTo>
                  <a:cubicBezTo>
                    <a:pt x="73" y="49"/>
                    <a:pt x="72" y="51"/>
                    <a:pt x="70" y="51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60" y="54"/>
                    <a:pt x="60" y="54"/>
                    <a:pt x="60" y="54"/>
                  </a:cubicBezTo>
                  <a:cubicBezTo>
                    <a:pt x="59" y="54"/>
                    <a:pt x="57" y="53"/>
                    <a:pt x="56" y="51"/>
                  </a:cubicBezTo>
                  <a:cubicBezTo>
                    <a:pt x="56" y="50"/>
                    <a:pt x="57" y="48"/>
                    <a:pt x="59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37" name="Grup 36"/>
          <p:cNvGrpSpPr/>
          <p:nvPr/>
        </p:nvGrpSpPr>
        <p:grpSpPr>
          <a:xfrm>
            <a:off x="8563613" y="2993311"/>
            <a:ext cx="942795" cy="950137"/>
            <a:chOff x="1670050" y="3333750"/>
            <a:chExt cx="1019175" cy="1027112"/>
          </a:xfrm>
        </p:grpSpPr>
        <p:sp>
          <p:nvSpPr>
            <p:cNvPr id="38" name="Oval 6"/>
            <p:cNvSpPr>
              <a:spLocks noChangeArrowheads="1"/>
            </p:cNvSpPr>
            <p:nvPr/>
          </p:nvSpPr>
          <p:spPr bwMode="auto">
            <a:xfrm>
              <a:off x="1670050" y="3333750"/>
              <a:ext cx="1019175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23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" name="Oval 12"/>
            <p:cNvSpPr>
              <a:spLocks noChangeArrowheads="1"/>
            </p:cNvSpPr>
            <p:nvPr/>
          </p:nvSpPr>
          <p:spPr bwMode="auto">
            <a:xfrm>
              <a:off x="1730375" y="3394075"/>
              <a:ext cx="895350" cy="906462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" name="Freeform 19"/>
            <p:cNvSpPr>
              <a:spLocks noEditPoints="1"/>
            </p:cNvSpPr>
            <p:nvPr/>
          </p:nvSpPr>
          <p:spPr bwMode="auto">
            <a:xfrm>
              <a:off x="1971675" y="3576638"/>
              <a:ext cx="412750" cy="541337"/>
            </a:xfrm>
            <a:custGeom>
              <a:avLst/>
              <a:gdLst>
                <a:gd name="T0" fmla="*/ 61 w 110"/>
                <a:gd name="T1" fmla="*/ 132 h 143"/>
                <a:gd name="T2" fmla="*/ 105 w 110"/>
                <a:gd name="T3" fmla="*/ 37 h 143"/>
                <a:gd name="T4" fmla="*/ 100 w 110"/>
                <a:gd name="T5" fmla="*/ 22 h 143"/>
                <a:gd name="T6" fmla="*/ 65 w 110"/>
                <a:gd name="T7" fmla="*/ 5 h 143"/>
                <a:gd name="T8" fmla="*/ 49 w 110"/>
                <a:gd name="T9" fmla="*/ 11 h 143"/>
                <a:gd name="T10" fmla="*/ 5 w 110"/>
                <a:gd name="T11" fmla="*/ 106 h 143"/>
                <a:gd name="T12" fmla="*/ 11 w 110"/>
                <a:gd name="T13" fmla="*/ 122 h 143"/>
                <a:gd name="T14" fmla="*/ 45 w 110"/>
                <a:gd name="T15" fmla="*/ 138 h 143"/>
                <a:gd name="T16" fmla="*/ 61 w 110"/>
                <a:gd name="T17" fmla="*/ 132 h 143"/>
                <a:gd name="T18" fmla="*/ 68 w 110"/>
                <a:gd name="T19" fmla="*/ 17 h 143"/>
                <a:gd name="T20" fmla="*/ 67 w 110"/>
                <a:gd name="T21" fmla="*/ 15 h 143"/>
                <a:gd name="T22" fmla="*/ 68 w 110"/>
                <a:gd name="T23" fmla="*/ 14 h 143"/>
                <a:gd name="T24" fmla="*/ 70 w 110"/>
                <a:gd name="T25" fmla="*/ 13 h 143"/>
                <a:gd name="T26" fmla="*/ 91 w 110"/>
                <a:gd name="T27" fmla="*/ 23 h 143"/>
                <a:gd name="T28" fmla="*/ 91 w 110"/>
                <a:gd name="T29" fmla="*/ 25 h 143"/>
                <a:gd name="T30" fmla="*/ 91 w 110"/>
                <a:gd name="T31" fmla="*/ 26 h 143"/>
                <a:gd name="T32" fmla="*/ 89 w 110"/>
                <a:gd name="T33" fmla="*/ 27 h 143"/>
                <a:gd name="T34" fmla="*/ 68 w 110"/>
                <a:gd name="T35" fmla="*/ 17 h 143"/>
                <a:gd name="T36" fmla="*/ 15 w 110"/>
                <a:gd name="T37" fmla="*/ 100 h 143"/>
                <a:gd name="T38" fmla="*/ 54 w 110"/>
                <a:gd name="T39" fmla="*/ 16 h 143"/>
                <a:gd name="T40" fmla="*/ 98 w 110"/>
                <a:gd name="T41" fmla="*/ 37 h 143"/>
                <a:gd name="T42" fmla="*/ 59 w 110"/>
                <a:gd name="T43" fmla="*/ 120 h 143"/>
                <a:gd name="T44" fmla="*/ 15 w 110"/>
                <a:gd name="T45" fmla="*/ 100 h 143"/>
                <a:gd name="T46" fmla="*/ 28 w 110"/>
                <a:gd name="T47" fmla="*/ 119 h 143"/>
                <a:gd name="T48" fmla="*/ 34 w 110"/>
                <a:gd name="T49" fmla="*/ 117 h 143"/>
                <a:gd name="T50" fmla="*/ 36 w 110"/>
                <a:gd name="T51" fmla="*/ 122 h 143"/>
                <a:gd name="T52" fmla="*/ 30 w 110"/>
                <a:gd name="T53" fmla="*/ 125 h 143"/>
                <a:gd name="T54" fmla="*/ 28 w 110"/>
                <a:gd name="T55" fmla="*/ 119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0" h="143">
                  <a:moveTo>
                    <a:pt x="61" y="132"/>
                  </a:moveTo>
                  <a:cubicBezTo>
                    <a:pt x="105" y="37"/>
                    <a:pt x="105" y="37"/>
                    <a:pt x="105" y="37"/>
                  </a:cubicBezTo>
                  <a:cubicBezTo>
                    <a:pt x="110" y="27"/>
                    <a:pt x="100" y="22"/>
                    <a:pt x="100" y="22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5"/>
                    <a:pt x="54" y="0"/>
                    <a:pt x="49" y="11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0" y="117"/>
                    <a:pt x="11" y="122"/>
                    <a:pt x="11" y="122"/>
                  </a:cubicBezTo>
                  <a:cubicBezTo>
                    <a:pt x="45" y="138"/>
                    <a:pt x="45" y="138"/>
                    <a:pt x="45" y="138"/>
                  </a:cubicBezTo>
                  <a:cubicBezTo>
                    <a:pt x="45" y="138"/>
                    <a:pt x="56" y="143"/>
                    <a:pt x="61" y="132"/>
                  </a:cubicBezTo>
                  <a:close/>
                  <a:moveTo>
                    <a:pt x="68" y="17"/>
                  </a:moveTo>
                  <a:cubicBezTo>
                    <a:pt x="67" y="16"/>
                    <a:pt x="67" y="16"/>
                    <a:pt x="67" y="15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8" y="13"/>
                    <a:pt x="69" y="13"/>
                    <a:pt x="70" y="13"/>
                  </a:cubicBezTo>
                  <a:cubicBezTo>
                    <a:pt x="91" y="23"/>
                    <a:pt x="91" y="23"/>
                    <a:pt x="91" y="23"/>
                  </a:cubicBezTo>
                  <a:cubicBezTo>
                    <a:pt x="91" y="23"/>
                    <a:pt x="92" y="24"/>
                    <a:pt x="91" y="25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0" y="27"/>
                    <a:pt x="90" y="27"/>
                    <a:pt x="89" y="27"/>
                  </a:cubicBezTo>
                  <a:lnTo>
                    <a:pt x="68" y="17"/>
                  </a:lnTo>
                  <a:close/>
                  <a:moveTo>
                    <a:pt x="15" y="100"/>
                  </a:moveTo>
                  <a:cubicBezTo>
                    <a:pt x="54" y="16"/>
                    <a:pt x="54" y="16"/>
                    <a:pt x="54" y="16"/>
                  </a:cubicBezTo>
                  <a:cubicBezTo>
                    <a:pt x="98" y="37"/>
                    <a:pt x="98" y="37"/>
                    <a:pt x="98" y="37"/>
                  </a:cubicBezTo>
                  <a:cubicBezTo>
                    <a:pt x="59" y="120"/>
                    <a:pt x="59" y="120"/>
                    <a:pt x="59" y="120"/>
                  </a:cubicBezTo>
                  <a:lnTo>
                    <a:pt x="15" y="100"/>
                  </a:lnTo>
                  <a:close/>
                  <a:moveTo>
                    <a:pt x="28" y="119"/>
                  </a:moveTo>
                  <a:cubicBezTo>
                    <a:pt x="29" y="117"/>
                    <a:pt x="32" y="116"/>
                    <a:pt x="34" y="117"/>
                  </a:cubicBezTo>
                  <a:cubicBezTo>
                    <a:pt x="36" y="118"/>
                    <a:pt x="37" y="120"/>
                    <a:pt x="36" y="122"/>
                  </a:cubicBezTo>
                  <a:cubicBezTo>
                    <a:pt x="35" y="125"/>
                    <a:pt x="33" y="126"/>
                    <a:pt x="30" y="125"/>
                  </a:cubicBezTo>
                  <a:cubicBezTo>
                    <a:pt x="28" y="124"/>
                    <a:pt x="27" y="121"/>
                    <a:pt x="28" y="1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41" name="Grup 40"/>
          <p:cNvGrpSpPr/>
          <p:nvPr/>
        </p:nvGrpSpPr>
        <p:grpSpPr>
          <a:xfrm>
            <a:off x="10634413" y="2993311"/>
            <a:ext cx="942795" cy="950137"/>
            <a:chOff x="4054475" y="3333750"/>
            <a:chExt cx="1019175" cy="1027112"/>
          </a:xfrm>
        </p:grpSpPr>
        <p:sp>
          <p:nvSpPr>
            <p:cNvPr id="42" name="Oval 8"/>
            <p:cNvSpPr>
              <a:spLocks noChangeArrowheads="1"/>
            </p:cNvSpPr>
            <p:nvPr/>
          </p:nvSpPr>
          <p:spPr bwMode="auto">
            <a:xfrm>
              <a:off x="4054475" y="3333750"/>
              <a:ext cx="1019175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11A74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Oval 10"/>
            <p:cNvSpPr>
              <a:spLocks noChangeArrowheads="1"/>
            </p:cNvSpPr>
            <p:nvPr/>
          </p:nvSpPr>
          <p:spPr bwMode="auto">
            <a:xfrm>
              <a:off x="4110745" y="3394075"/>
              <a:ext cx="895350" cy="906462"/>
            </a:xfrm>
            <a:prstGeom prst="ellipse">
              <a:avLst/>
            </a:pr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" name="Freeform 20"/>
            <p:cNvSpPr>
              <a:spLocks noEditPoints="1"/>
            </p:cNvSpPr>
            <p:nvPr/>
          </p:nvSpPr>
          <p:spPr bwMode="auto">
            <a:xfrm>
              <a:off x="4335463" y="3629025"/>
              <a:ext cx="463550" cy="334962"/>
            </a:xfrm>
            <a:custGeom>
              <a:avLst/>
              <a:gdLst>
                <a:gd name="T0" fmla="*/ 114 w 123"/>
                <a:gd name="T1" fmla="*/ 9 h 88"/>
                <a:gd name="T2" fmla="*/ 114 w 123"/>
                <a:gd name="T3" fmla="*/ 80 h 88"/>
                <a:gd name="T4" fmla="*/ 9 w 123"/>
                <a:gd name="T5" fmla="*/ 80 h 88"/>
                <a:gd name="T6" fmla="*/ 9 w 123"/>
                <a:gd name="T7" fmla="*/ 9 h 88"/>
                <a:gd name="T8" fmla="*/ 114 w 123"/>
                <a:gd name="T9" fmla="*/ 9 h 88"/>
                <a:gd name="T10" fmla="*/ 0 w 123"/>
                <a:gd name="T11" fmla="*/ 5 h 88"/>
                <a:gd name="T12" fmla="*/ 0 w 123"/>
                <a:gd name="T13" fmla="*/ 84 h 88"/>
                <a:gd name="T14" fmla="*/ 4 w 123"/>
                <a:gd name="T15" fmla="*/ 88 h 88"/>
                <a:gd name="T16" fmla="*/ 119 w 123"/>
                <a:gd name="T17" fmla="*/ 88 h 88"/>
                <a:gd name="T18" fmla="*/ 123 w 123"/>
                <a:gd name="T19" fmla="*/ 84 h 88"/>
                <a:gd name="T20" fmla="*/ 123 w 123"/>
                <a:gd name="T21" fmla="*/ 5 h 88"/>
                <a:gd name="T22" fmla="*/ 119 w 123"/>
                <a:gd name="T23" fmla="*/ 0 h 88"/>
                <a:gd name="T24" fmla="*/ 4 w 123"/>
                <a:gd name="T25" fmla="*/ 0 h 88"/>
                <a:gd name="T26" fmla="*/ 0 w 123"/>
                <a:gd name="T27" fmla="*/ 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3" h="88">
                  <a:moveTo>
                    <a:pt x="114" y="9"/>
                  </a:moveTo>
                  <a:cubicBezTo>
                    <a:pt x="114" y="80"/>
                    <a:pt x="114" y="80"/>
                    <a:pt x="114" y="80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9" y="9"/>
                    <a:pt x="9" y="9"/>
                    <a:pt x="9" y="9"/>
                  </a:cubicBezTo>
                  <a:lnTo>
                    <a:pt x="114" y="9"/>
                  </a:lnTo>
                  <a:close/>
                  <a:moveTo>
                    <a:pt x="0" y="5"/>
                  </a:moveTo>
                  <a:cubicBezTo>
                    <a:pt x="0" y="84"/>
                    <a:pt x="0" y="84"/>
                    <a:pt x="0" y="84"/>
                  </a:cubicBezTo>
                  <a:cubicBezTo>
                    <a:pt x="0" y="86"/>
                    <a:pt x="2" y="88"/>
                    <a:pt x="4" y="88"/>
                  </a:cubicBezTo>
                  <a:cubicBezTo>
                    <a:pt x="119" y="88"/>
                    <a:pt x="119" y="88"/>
                    <a:pt x="119" y="88"/>
                  </a:cubicBezTo>
                  <a:cubicBezTo>
                    <a:pt x="121" y="88"/>
                    <a:pt x="123" y="86"/>
                    <a:pt x="123" y="84"/>
                  </a:cubicBezTo>
                  <a:cubicBezTo>
                    <a:pt x="123" y="5"/>
                    <a:pt x="123" y="5"/>
                    <a:pt x="123" y="5"/>
                  </a:cubicBezTo>
                  <a:cubicBezTo>
                    <a:pt x="123" y="2"/>
                    <a:pt x="121" y="0"/>
                    <a:pt x="11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" name="Freeform 21"/>
            <p:cNvSpPr>
              <a:spLocks/>
            </p:cNvSpPr>
            <p:nvPr/>
          </p:nvSpPr>
          <p:spPr bwMode="auto">
            <a:xfrm>
              <a:off x="4549775" y="3940175"/>
              <a:ext cx="34925" cy="125412"/>
            </a:xfrm>
            <a:custGeom>
              <a:avLst/>
              <a:gdLst>
                <a:gd name="T0" fmla="*/ 9 w 9"/>
                <a:gd name="T1" fmla="*/ 4 h 33"/>
                <a:gd name="T2" fmla="*/ 5 w 9"/>
                <a:gd name="T3" fmla="*/ 0 h 33"/>
                <a:gd name="T4" fmla="*/ 0 w 9"/>
                <a:gd name="T5" fmla="*/ 4 h 33"/>
                <a:gd name="T6" fmla="*/ 0 w 9"/>
                <a:gd name="T7" fmla="*/ 28 h 33"/>
                <a:gd name="T8" fmla="*/ 5 w 9"/>
                <a:gd name="T9" fmla="*/ 33 h 33"/>
                <a:gd name="T10" fmla="*/ 9 w 9"/>
                <a:gd name="T11" fmla="*/ 28 h 33"/>
                <a:gd name="T12" fmla="*/ 9 w 9"/>
                <a:gd name="T13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3">
                  <a:moveTo>
                    <a:pt x="9" y="4"/>
                  </a:move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1"/>
                    <a:pt x="2" y="33"/>
                    <a:pt x="5" y="33"/>
                  </a:cubicBezTo>
                  <a:cubicBezTo>
                    <a:pt x="7" y="33"/>
                    <a:pt x="9" y="31"/>
                    <a:pt x="9" y="28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4467225" y="4032250"/>
              <a:ext cx="200025" cy="33337"/>
            </a:xfrm>
            <a:custGeom>
              <a:avLst/>
              <a:gdLst>
                <a:gd name="T0" fmla="*/ 49 w 53"/>
                <a:gd name="T1" fmla="*/ 9 h 9"/>
                <a:gd name="T2" fmla="*/ 53 w 53"/>
                <a:gd name="T3" fmla="*/ 4 h 9"/>
                <a:gd name="T4" fmla="*/ 49 w 53"/>
                <a:gd name="T5" fmla="*/ 0 h 9"/>
                <a:gd name="T6" fmla="*/ 5 w 53"/>
                <a:gd name="T7" fmla="*/ 0 h 9"/>
                <a:gd name="T8" fmla="*/ 0 w 53"/>
                <a:gd name="T9" fmla="*/ 4 h 9"/>
                <a:gd name="T10" fmla="*/ 5 w 53"/>
                <a:gd name="T11" fmla="*/ 9 h 9"/>
                <a:gd name="T12" fmla="*/ 49 w 53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9">
                  <a:moveTo>
                    <a:pt x="49" y="9"/>
                  </a:moveTo>
                  <a:cubicBezTo>
                    <a:pt x="51" y="9"/>
                    <a:pt x="53" y="7"/>
                    <a:pt x="53" y="4"/>
                  </a:cubicBezTo>
                  <a:cubicBezTo>
                    <a:pt x="53" y="2"/>
                    <a:pt x="51" y="0"/>
                    <a:pt x="4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</p:spTree>
    <p:extLst>
      <p:ext uri="{BB962C8B-B14F-4D97-AF65-F5344CB8AC3E}">
        <p14:creationId xmlns="" xmlns:p14="http://schemas.microsoft.com/office/powerpoint/2010/main" val="117665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4" grpId="0" animBg="1"/>
      <p:bldP spid="29" grpId="0" animBg="1"/>
      <p:bldP spid="30" grpId="0" animBg="1"/>
      <p:bldP spid="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127358" y="5427494"/>
            <a:ext cx="11074474" cy="1035000"/>
            <a:chOff x="1127358" y="5427494"/>
            <a:chExt cx="11074474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10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7358" y="542749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1662936" y="388099"/>
            <a:ext cx="63466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Kimler risk altında?</a:t>
            </a:r>
          </a:p>
        </p:txBody>
      </p:sp>
      <p:grpSp>
        <p:nvGrpSpPr>
          <p:cNvPr id="29" name="Grup 28"/>
          <p:cNvGrpSpPr/>
          <p:nvPr/>
        </p:nvGrpSpPr>
        <p:grpSpPr>
          <a:xfrm>
            <a:off x="953587" y="1814376"/>
            <a:ext cx="6890007" cy="830997"/>
            <a:chOff x="554927" y="1881525"/>
            <a:chExt cx="6890007" cy="830997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66987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dirty="0">
                  <a:solidFill>
                    <a:srgbClr val="0070C0"/>
                  </a:solidFill>
                </a:rPr>
                <a:t>Aile içi çatışmalar yaşayan, sağlıklı  iletişimi olmayan </a:t>
              </a:r>
              <a:endParaRPr lang="tr-TR" sz="2400" dirty="0" smtClean="0">
                <a:solidFill>
                  <a:srgbClr val="0070C0"/>
                </a:solidFill>
              </a:endParaRPr>
            </a:p>
            <a:p>
              <a:r>
                <a:rPr lang="tr-TR" sz="2400" dirty="0" smtClean="0">
                  <a:solidFill>
                    <a:srgbClr val="0070C0"/>
                  </a:solidFill>
                </a:rPr>
                <a:t>aile </a:t>
              </a:r>
              <a:r>
                <a:rPr lang="tr-TR" sz="2400" dirty="0">
                  <a:solidFill>
                    <a:srgbClr val="0070C0"/>
                  </a:solidFill>
                </a:rPr>
                <a:t>üyeleri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2" name="Grup 31"/>
          <p:cNvGrpSpPr/>
          <p:nvPr/>
        </p:nvGrpSpPr>
        <p:grpSpPr>
          <a:xfrm>
            <a:off x="946813" y="2901942"/>
            <a:ext cx="6550548" cy="830997"/>
            <a:chOff x="554927" y="2447025"/>
            <a:chExt cx="6550548" cy="830997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635929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FF0000"/>
                  </a:solidFill>
                </a:rPr>
                <a:t>Hayatlarında kaliteli vakit geçirebileceği  aktiviteler bulunmayanlar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35" name="Grup 34"/>
          <p:cNvGrpSpPr/>
          <p:nvPr/>
        </p:nvGrpSpPr>
        <p:grpSpPr>
          <a:xfrm>
            <a:off x="959876" y="3835826"/>
            <a:ext cx="6287250" cy="830997"/>
            <a:chOff x="554927" y="2970954"/>
            <a:chExt cx="6287250" cy="830997"/>
          </a:xfrm>
        </p:grpSpPr>
        <p:sp>
          <p:nvSpPr>
            <p:cNvPr id="36" name="Dikdörtgen 35"/>
            <p:cNvSpPr/>
            <p:nvPr/>
          </p:nvSpPr>
          <p:spPr>
            <a:xfrm>
              <a:off x="746177" y="2970954"/>
              <a:ext cx="6096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sz="2400" dirty="0">
                  <a:solidFill>
                    <a:srgbClr val="00B050"/>
                  </a:solidFill>
                </a:rPr>
                <a:t>Sosyal ilişkilerinde kendini ifade etmekte güçlük yaşayanlar</a:t>
              </a:r>
            </a:p>
          </p:txBody>
        </p:sp>
        <p:pic>
          <p:nvPicPr>
            <p:cNvPr id="37" name="Resim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grpSp>
        <p:nvGrpSpPr>
          <p:cNvPr id="38" name="Grup 37"/>
          <p:cNvGrpSpPr/>
          <p:nvPr/>
        </p:nvGrpSpPr>
        <p:grpSpPr>
          <a:xfrm>
            <a:off x="933750" y="4573281"/>
            <a:ext cx="6287250" cy="830997"/>
            <a:chOff x="554927" y="2970954"/>
            <a:chExt cx="6287250" cy="830997"/>
          </a:xfrm>
        </p:grpSpPr>
        <p:sp>
          <p:nvSpPr>
            <p:cNvPr id="39" name="Dikdörtgen 38"/>
            <p:cNvSpPr/>
            <p:nvPr/>
          </p:nvSpPr>
          <p:spPr>
            <a:xfrm>
              <a:off x="746177" y="2970954"/>
              <a:ext cx="6096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sz="2400" dirty="0">
                  <a:solidFill>
                    <a:srgbClr val="7030A0"/>
                  </a:solidFill>
                </a:rPr>
                <a:t>Aileleri teknolojiyi olumsuz ve bilinçsiz kullanan bireyler</a:t>
              </a:r>
            </a:p>
          </p:txBody>
        </p:sp>
        <p:pic>
          <p:nvPicPr>
            <p:cNvPr id="40" name="Resim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t="-34000" r="-1000" b="-70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22624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21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7" name="Grup 26"/>
          <p:cNvGrpSpPr/>
          <p:nvPr/>
        </p:nvGrpSpPr>
        <p:grpSpPr>
          <a:xfrm>
            <a:off x="1027769" y="3415491"/>
            <a:ext cx="3594565" cy="1684051"/>
            <a:chOff x="1027769" y="3415491"/>
            <a:chExt cx="3594565" cy="1684051"/>
          </a:xfrm>
        </p:grpSpPr>
        <p:sp>
          <p:nvSpPr>
            <p:cNvPr id="28" name="Dikdörtgen 27"/>
            <p:cNvSpPr/>
            <p:nvPr/>
          </p:nvSpPr>
          <p:spPr>
            <a:xfrm>
              <a:off x="1027769" y="3415491"/>
              <a:ext cx="3594565" cy="1684051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9" name="Metin kutusu 28"/>
            <p:cNvSpPr txBox="1"/>
            <p:nvPr/>
          </p:nvSpPr>
          <p:spPr>
            <a:xfrm>
              <a:off x="1103552" y="3481757"/>
              <a:ext cx="35106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>
                  <a:solidFill>
                    <a:srgbClr val="575757"/>
                  </a:solidFill>
                </a:rPr>
                <a:t>Bağımlı Kullanım:  Sorunun Ağına Takılıp </a:t>
              </a:r>
              <a:r>
                <a:rPr lang="tr-TR" sz="1600" b="1" dirty="0" smtClean="0">
                  <a:solidFill>
                    <a:srgbClr val="575757"/>
                  </a:solidFill>
                </a:rPr>
                <a:t>Kalmak </a:t>
              </a:r>
              <a:r>
                <a:rPr lang="tr-TR" sz="1600" dirty="0" smtClean="0">
                  <a:solidFill>
                    <a:srgbClr val="575757"/>
                  </a:solidFill>
                </a:rPr>
                <a:t>Kişinin </a:t>
              </a:r>
              <a:r>
                <a:rPr lang="tr-TR" sz="1600" dirty="0">
                  <a:solidFill>
                    <a:srgbClr val="575757"/>
                  </a:solidFill>
                </a:rPr>
                <a:t>artık kullanmak için herhangi bir sebebe ihtiyacı yoktur,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bütün zamanını ve eylemlerini sırf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bağlandığı teknoloji ürününe  göre belirler ve o ürüne ayırır.</a:t>
              </a:r>
            </a:p>
          </p:txBody>
        </p:sp>
      </p:grpSp>
      <p:grpSp>
        <p:nvGrpSpPr>
          <p:cNvPr id="31" name="Grup 30"/>
          <p:cNvGrpSpPr/>
          <p:nvPr/>
        </p:nvGrpSpPr>
        <p:grpSpPr>
          <a:xfrm>
            <a:off x="1027769" y="1336251"/>
            <a:ext cx="3510675" cy="1415578"/>
            <a:chOff x="1027769" y="1336251"/>
            <a:chExt cx="3510675" cy="1415578"/>
          </a:xfrm>
        </p:grpSpPr>
        <p:sp>
          <p:nvSpPr>
            <p:cNvPr id="32" name="Dikdörtgen 31"/>
            <p:cNvSpPr/>
            <p:nvPr/>
          </p:nvSpPr>
          <p:spPr>
            <a:xfrm>
              <a:off x="1027769" y="1336251"/>
              <a:ext cx="3130207" cy="1415578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3" name="Metin kutusu 32"/>
            <p:cNvSpPr txBox="1"/>
            <p:nvPr/>
          </p:nvSpPr>
          <p:spPr>
            <a:xfrm>
              <a:off x="1027769" y="1336251"/>
              <a:ext cx="35106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>
                  <a:solidFill>
                    <a:srgbClr val="575757"/>
                  </a:solidFill>
                </a:rPr>
                <a:t>Deneysel Kullanım: Merak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Kişi herhangi bir şekilde bir site,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bir oyun, bir uygulama veya benzer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bir teknoloji ürününden haberdar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olur, onu merak eder ve dener.</a:t>
              </a:r>
            </a:p>
          </p:txBody>
        </p:sp>
      </p:grpSp>
      <p:pic>
        <p:nvPicPr>
          <p:cNvPr id="34" name="Resim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6647" y="1115384"/>
            <a:ext cx="1845000" cy="540000"/>
          </a:xfrm>
          <a:prstGeom prst="rect">
            <a:avLst/>
          </a:prstGeom>
        </p:spPr>
      </p:pic>
      <p:grpSp>
        <p:nvGrpSpPr>
          <p:cNvPr id="35" name="Grup 34"/>
          <p:cNvGrpSpPr/>
          <p:nvPr/>
        </p:nvGrpSpPr>
        <p:grpSpPr>
          <a:xfrm>
            <a:off x="5955014" y="700925"/>
            <a:ext cx="3670251" cy="1820134"/>
            <a:chOff x="5955014" y="700925"/>
            <a:chExt cx="3670251" cy="1820134"/>
          </a:xfrm>
        </p:grpSpPr>
        <p:sp>
          <p:nvSpPr>
            <p:cNvPr id="36" name="Dikdörtgen 35"/>
            <p:cNvSpPr/>
            <p:nvPr/>
          </p:nvSpPr>
          <p:spPr>
            <a:xfrm>
              <a:off x="5955014" y="700925"/>
              <a:ext cx="3670251" cy="1820134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Metin kutusu 36"/>
            <p:cNvSpPr txBox="1"/>
            <p:nvPr/>
          </p:nvSpPr>
          <p:spPr>
            <a:xfrm>
              <a:off x="6041640" y="705177"/>
              <a:ext cx="351067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>
                  <a:solidFill>
                    <a:srgbClr val="575757"/>
                  </a:solidFill>
                </a:rPr>
                <a:t>Sosyal Kullanım: Grupla Olmak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Kişinin belli bir teknolojik ürünü devamlı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ve düzenli olarak kullanan bir çevresi vardır, o çevreye girmek veya grup içinde kalmak üzere kendisi de kullanır, grubun gündemine dâhil olur, dışında kalmaktan kurtulur.</a:t>
              </a:r>
            </a:p>
          </p:txBody>
        </p:sp>
      </p:grpSp>
      <p:grpSp>
        <p:nvGrpSpPr>
          <p:cNvPr id="38" name="Grup 37"/>
          <p:cNvGrpSpPr/>
          <p:nvPr/>
        </p:nvGrpSpPr>
        <p:grpSpPr>
          <a:xfrm>
            <a:off x="6136972" y="4528494"/>
            <a:ext cx="4604822" cy="1400667"/>
            <a:chOff x="6136972" y="4528494"/>
            <a:chExt cx="4604822" cy="1400667"/>
          </a:xfrm>
        </p:grpSpPr>
        <p:sp>
          <p:nvSpPr>
            <p:cNvPr id="39" name="Dikdörtgen 38"/>
            <p:cNvSpPr/>
            <p:nvPr/>
          </p:nvSpPr>
          <p:spPr>
            <a:xfrm>
              <a:off x="6136972" y="4528494"/>
              <a:ext cx="4604822" cy="1400667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0" name="Metin kutusu 39"/>
            <p:cNvSpPr txBox="1"/>
            <p:nvPr/>
          </p:nvSpPr>
          <p:spPr>
            <a:xfrm>
              <a:off x="6192642" y="4565266"/>
              <a:ext cx="447815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 err="1">
                  <a:solidFill>
                    <a:srgbClr val="575757"/>
                  </a:solidFill>
                </a:rPr>
                <a:t>Operasyonel</a:t>
              </a:r>
              <a:r>
                <a:rPr lang="tr-TR" sz="1600" b="1" dirty="0">
                  <a:solidFill>
                    <a:srgbClr val="575757"/>
                  </a:solidFill>
                </a:rPr>
                <a:t> Kullanım: Belli Bir Amaç Gütmek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Kişi zevk almak, problemlerden kaçmak, boş zaman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doldurmak, can sıkıntısından kurtulmak, insanlardan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uzak kalmak gibi bir amaçla bir teknolojik ürünü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kullanmaya başlar ve kullanmaya devam eder.</a:t>
              </a:r>
            </a:p>
          </p:txBody>
        </p:sp>
      </p:grpSp>
      <p:pic>
        <p:nvPicPr>
          <p:cNvPr id="41" name="Resim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141849" y="3268985"/>
            <a:ext cx="1845000" cy="540000"/>
          </a:xfrm>
          <a:prstGeom prst="rect">
            <a:avLst/>
          </a:prstGeom>
        </p:spPr>
      </p:pic>
      <p:pic>
        <p:nvPicPr>
          <p:cNvPr id="42" name="Resim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245444" y="4909285"/>
            <a:ext cx="1845000" cy="540000"/>
          </a:xfrm>
          <a:prstGeom prst="rect">
            <a:avLst/>
          </a:prstGeom>
        </p:spPr>
      </p:pic>
      <p:pic>
        <p:nvPicPr>
          <p:cNvPr id="43" name="Resim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2986" y="2118126"/>
            <a:ext cx="740475" cy="685914"/>
          </a:xfrm>
          <a:prstGeom prst="rect">
            <a:avLst/>
          </a:prstGeom>
        </p:spPr>
      </p:pic>
      <p:pic>
        <p:nvPicPr>
          <p:cNvPr id="44" name="Resim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488" y="5640261"/>
            <a:ext cx="650977" cy="503982"/>
          </a:xfrm>
          <a:prstGeom prst="rect">
            <a:avLst/>
          </a:prstGeom>
        </p:spPr>
      </p:pic>
      <p:pic>
        <p:nvPicPr>
          <p:cNvPr id="45" name="Resim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4175" y="2780122"/>
            <a:ext cx="1096279" cy="1244425"/>
          </a:xfrm>
          <a:prstGeom prst="rect">
            <a:avLst/>
          </a:prstGeom>
        </p:spPr>
      </p:pic>
      <p:pic>
        <p:nvPicPr>
          <p:cNvPr id="46" name="Resim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0178" y="3216662"/>
            <a:ext cx="979312" cy="12806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9168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0" y="0"/>
            <a:ext cx="12201525" cy="6858000"/>
          </a:xfrm>
          <a:prstGeom prst="rect">
            <a:avLst/>
          </a:prstGeom>
          <a:blipFill dpi="0" rotWithShape="1">
            <a:blip r:embed="rId2">
              <a:alphaModFix amt="9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3" name="Dikdörtgen 2"/>
          <p:cNvSpPr/>
          <p:nvPr/>
        </p:nvSpPr>
        <p:spPr>
          <a:xfrm>
            <a:off x="-11112" y="748774"/>
            <a:ext cx="12203112" cy="1057013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/>
          <p:cNvSpPr/>
          <p:nvPr/>
        </p:nvSpPr>
        <p:spPr>
          <a:xfrm>
            <a:off x="2469011" y="836614"/>
            <a:ext cx="72619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Hayatımızdaki gerçekler yerini sanallığa bıraktıkça, 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anı yaşama isteğimizi kaybederiz.</a:t>
            </a:r>
          </a:p>
        </p:txBody>
      </p:sp>
    </p:spTree>
    <p:extLst>
      <p:ext uri="{BB962C8B-B14F-4D97-AF65-F5344CB8AC3E}">
        <p14:creationId xmlns="" xmlns:p14="http://schemas.microsoft.com/office/powerpoint/2010/main" val="188129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5" grpId="0" animBg="1"/>
      <p:bldP spid="3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075107" y="5231551"/>
            <a:ext cx="11126725" cy="1048063"/>
            <a:chOff x="1075107" y="5231551"/>
            <a:chExt cx="11126725" cy="1048063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11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5107" y="5231551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2224638" y="453413"/>
            <a:ext cx="75577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Teknolojik bağımlılıklar</a:t>
            </a:r>
          </a:p>
        </p:txBody>
      </p:sp>
      <p:pic>
        <p:nvPicPr>
          <p:cNvPr id="25" name="Resim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990" y="2165902"/>
            <a:ext cx="8044020" cy="1800000"/>
          </a:xfrm>
          <a:prstGeom prst="rect">
            <a:avLst/>
          </a:prstGeom>
        </p:spPr>
      </p:pic>
      <p:sp>
        <p:nvSpPr>
          <p:cNvPr id="41" name="Freeform 5"/>
          <p:cNvSpPr>
            <a:spLocks/>
          </p:cNvSpPr>
          <p:nvPr/>
        </p:nvSpPr>
        <p:spPr bwMode="auto">
          <a:xfrm>
            <a:off x="588963" y="2997200"/>
            <a:ext cx="11017250" cy="130175"/>
          </a:xfrm>
          <a:custGeom>
            <a:avLst/>
            <a:gdLst>
              <a:gd name="T0" fmla="*/ 2919 w 2935"/>
              <a:gd name="T1" fmla="*/ 32 h 32"/>
              <a:gd name="T2" fmla="*/ 16 w 2935"/>
              <a:gd name="T3" fmla="*/ 32 h 32"/>
              <a:gd name="T4" fmla="*/ 0 w 2935"/>
              <a:gd name="T5" fmla="*/ 16 h 32"/>
              <a:gd name="T6" fmla="*/ 16 w 2935"/>
              <a:gd name="T7" fmla="*/ 0 h 32"/>
              <a:gd name="T8" fmla="*/ 2919 w 2935"/>
              <a:gd name="T9" fmla="*/ 0 h 32"/>
              <a:gd name="T10" fmla="*/ 2935 w 2935"/>
              <a:gd name="T11" fmla="*/ 16 h 32"/>
              <a:gd name="T12" fmla="*/ 2919 w 2935"/>
              <a:gd name="T13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35" h="32">
                <a:moveTo>
                  <a:pt x="2919" y="32"/>
                </a:moveTo>
                <a:cubicBezTo>
                  <a:pt x="16" y="32"/>
                  <a:pt x="16" y="32"/>
                  <a:pt x="16" y="32"/>
                </a:cubicBezTo>
                <a:cubicBezTo>
                  <a:pt x="7" y="32"/>
                  <a:pt x="0" y="25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2919" y="0"/>
                  <a:pt x="2919" y="0"/>
                  <a:pt x="2919" y="0"/>
                </a:cubicBezTo>
                <a:cubicBezTo>
                  <a:pt x="2927" y="0"/>
                  <a:pt x="2935" y="7"/>
                  <a:pt x="2935" y="16"/>
                </a:cubicBezTo>
                <a:cubicBezTo>
                  <a:pt x="2935" y="25"/>
                  <a:pt x="2927" y="32"/>
                  <a:pt x="2919" y="32"/>
                </a:cubicBezTo>
                <a:close/>
              </a:path>
            </a:pathLst>
          </a:custGeom>
          <a:solidFill>
            <a:srgbClr val="DADAD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42" name="Resim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944" y="2255902"/>
            <a:ext cx="1620000" cy="1620000"/>
          </a:xfrm>
          <a:prstGeom prst="rect">
            <a:avLst/>
          </a:prstGeom>
        </p:spPr>
      </p:pic>
      <p:pic>
        <p:nvPicPr>
          <p:cNvPr id="43" name="Resim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8634" y="2260222"/>
            <a:ext cx="1628901" cy="1620000"/>
          </a:xfrm>
          <a:prstGeom prst="rect">
            <a:avLst/>
          </a:prstGeom>
        </p:spPr>
      </p:pic>
      <p:pic>
        <p:nvPicPr>
          <p:cNvPr id="44" name="Resim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7225" y="2263807"/>
            <a:ext cx="1628901" cy="1620000"/>
          </a:xfrm>
          <a:prstGeom prst="rect">
            <a:avLst/>
          </a:prstGeom>
        </p:spPr>
      </p:pic>
      <p:pic>
        <p:nvPicPr>
          <p:cNvPr id="45" name="Resim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5441" y="2263807"/>
            <a:ext cx="1628901" cy="1620000"/>
          </a:xfrm>
          <a:prstGeom prst="rect">
            <a:avLst/>
          </a:prstGeom>
        </p:spPr>
      </p:pic>
      <p:sp>
        <p:nvSpPr>
          <p:cNvPr id="46" name="Metin kutusu 45"/>
          <p:cNvSpPr txBox="1"/>
          <p:nvPr/>
        </p:nvSpPr>
        <p:spPr>
          <a:xfrm>
            <a:off x="2320943" y="4079258"/>
            <a:ext cx="1316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b="1" dirty="0">
                <a:solidFill>
                  <a:srgbClr val="E61F4F"/>
                </a:solidFill>
              </a:rPr>
              <a:t>İNTERNET VE</a:t>
            </a:r>
          </a:p>
          <a:p>
            <a:pPr algn="ctr"/>
            <a:r>
              <a:rPr lang="tr-TR" sz="1400" b="1" dirty="0">
                <a:solidFill>
                  <a:srgbClr val="E61F4F"/>
                </a:solidFill>
              </a:rPr>
              <a:t>SOSYAL MEDYA</a:t>
            </a:r>
          </a:p>
        </p:txBody>
      </p:sp>
      <p:sp>
        <p:nvSpPr>
          <p:cNvPr id="47" name="Metin kutusu 46"/>
          <p:cNvSpPr txBox="1"/>
          <p:nvPr/>
        </p:nvSpPr>
        <p:spPr>
          <a:xfrm>
            <a:off x="4575872" y="4078555"/>
            <a:ext cx="95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b="1" dirty="0">
                <a:solidFill>
                  <a:srgbClr val="231F20"/>
                </a:solidFill>
              </a:rPr>
              <a:t>TELEFON</a:t>
            </a:r>
          </a:p>
          <a:p>
            <a:pPr algn="ctr"/>
            <a:r>
              <a:rPr lang="tr-TR" sz="1400" b="1" dirty="0">
                <a:solidFill>
                  <a:srgbClr val="231F20"/>
                </a:solidFill>
              </a:rPr>
              <a:t>VE TABLET</a:t>
            </a:r>
          </a:p>
        </p:txBody>
      </p:sp>
      <p:sp>
        <p:nvSpPr>
          <p:cNvPr id="48" name="Metin kutusu 47"/>
          <p:cNvSpPr txBox="1"/>
          <p:nvPr/>
        </p:nvSpPr>
        <p:spPr>
          <a:xfrm>
            <a:off x="6622997" y="4078839"/>
            <a:ext cx="1130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b="1" dirty="0">
                <a:solidFill>
                  <a:srgbClr val="FAB529"/>
                </a:solidFill>
              </a:rPr>
              <a:t>OYUN</a:t>
            </a:r>
          </a:p>
          <a:p>
            <a:pPr algn="ctr"/>
            <a:r>
              <a:rPr lang="tr-TR" sz="1400" b="1" dirty="0">
                <a:solidFill>
                  <a:srgbClr val="FAB529"/>
                </a:solidFill>
              </a:rPr>
              <a:t>KONSOLLARI</a:t>
            </a:r>
          </a:p>
        </p:txBody>
      </p:sp>
      <p:sp>
        <p:nvSpPr>
          <p:cNvPr id="49" name="Metin kutusu 48"/>
          <p:cNvSpPr txBox="1"/>
          <p:nvPr/>
        </p:nvSpPr>
        <p:spPr>
          <a:xfrm>
            <a:off x="8604419" y="4078136"/>
            <a:ext cx="1316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b="1" dirty="0">
                <a:solidFill>
                  <a:srgbClr val="11A74F"/>
                </a:solidFill>
              </a:rPr>
              <a:t>BİLGİSAYAR</a:t>
            </a:r>
          </a:p>
          <a:p>
            <a:pPr algn="ctr"/>
            <a:r>
              <a:rPr lang="tr-TR" sz="1400" b="1" dirty="0">
                <a:solidFill>
                  <a:srgbClr val="11A74F"/>
                </a:solidFill>
              </a:rPr>
              <a:t>VE TELEVİZYON</a:t>
            </a:r>
          </a:p>
        </p:txBody>
      </p:sp>
    </p:spTree>
    <p:extLst>
      <p:ext uri="{BB962C8B-B14F-4D97-AF65-F5344CB8AC3E}">
        <p14:creationId xmlns="" xmlns:p14="http://schemas.microsoft.com/office/powerpoint/2010/main" val="356602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7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2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41" grpId="0" animBg="1"/>
      <p:bldP spid="46" grpId="0"/>
      <p:bldP spid="47" grpId="0"/>
      <p:bldP spid="48" grpId="0"/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696284" y="5231551"/>
            <a:ext cx="11505548" cy="1048063"/>
            <a:chOff x="696284" y="5231551"/>
            <a:chExt cx="11505548" cy="1048063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12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6284" y="5231551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1414742" y="388099"/>
            <a:ext cx="66202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Sosyal medya</a:t>
            </a:r>
          </a:p>
          <a:p>
            <a:r>
              <a:rPr lang="tr-TR" sz="6000" b="1" dirty="0"/>
              <a:t>bağımlılık yapar mı?</a:t>
            </a:r>
          </a:p>
        </p:txBody>
      </p:sp>
      <p:grpSp>
        <p:nvGrpSpPr>
          <p:cNvPr id="32" name="Grup 31"/>
          <p:cNvGrpSpPr/>
          <p:nvPr/>
        </p:nvGrpSpPr>
        <p:grpSpPr>
          <a:xfrm>
            <a:off x="1155819" y="2631456"/>
            <a:ext cx="6550548" cy="400110"/>
            <a:chOff x="554927" y="2447025"/>
            <a:chExt cx="6550548" cy="400110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635929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rgbClr val="FF0000"/>
                  </a:solidFill>
                </a:rPr>
                <a:t>Canınız sıkılınca aklınıza gelen ilk seçenekse,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1168881" y="3197112"/>
            <a:ext cx="6550548" cy="400110"/>
            <a:chOff x="554927" y="2447025"/>
            <a:chExt cx="6550548" cy="400110"/>
          </a:xfrm>
        </p:grpSpPr>
        <p:sp>
          <p:nvSpPr>
            <p:cNvPr id="41" name="Dikdörtgen 40"/>
            <p:cNvSpPr/>
            <p:nvPr/>
          </p:nvSpPr>
          <p:spPr>
            <a:xfrm>
              <a:off x="746177" y="2447025"/>
              <a:ext cx="635929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chemeClr val="accent2"/>
                  </a:solidFill>
                </a:rPr>
                <a:t>Gerçek hayatınızın önüne geçiyorsa,</a:t>
              </a:r>
            </a:p>
          </p:txBody>
        </p:sp>
        <p:pic>
          <p:nvPicPr>
            <p:cNvPr id="42" name="Resim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3" name="Grup 42"/>
          <p:cNvGrpSpPr/>
          <p:nvPr/>
        </p:nvGrpSpPr>
        <p:grpSpPr>
          <a:xfrm>
            <a:off x="1195007" y="3731668"/>
            <a:ext cx="6844162" cy="707886"/>
            <a:chOff x="554927" y="2447025"/>
            <a:chExt cx="6844162" cy="707886"/>
          </a:xfrm>
        </p:grpSpPr>
        <p:sp>
          <p:nvSpPr>
            <p:cNvPr id="44" name="Dikdörtgen 43"/>
            <p:cNvSpPr/>
            <p:nvPr/>
          </p:nvSpPr>
          <p:spPr>
            <a:xfrm>
              <a:off x="746176" y="2447025"/>
              <a:ext cx="665291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rgbClr val="00B0F0"/>
                  </a:solidFill>
                </a:rPr>
                <a:t>Günlük hayatınızın ve sorumluluklarınızın aksamasına sebep oluyorsa,</a:t>
              </a:r>
            </a:p>
          </p:txBody>
        </p:sp>
        <p:pic>
          <p:nvPicPr>
            <p:cNvPr id="45" name="Resim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6" name="Grup 45"/>
          <p:cNvGrpSpPr/>
          <p:nvPr/>
        </p:nvGrpSpPr>
        <p:grpSpPr>
          <a:xfrm>
            <a:off x="1181944" y="4345575"/>
            <a:ext cx="6844162" cy="707886"/>
            <a:chOff x="554927" y="2447025"/>
            <a:chExt cx="6844162" cy="707886"/>
          </a:xfrm>
        </p:grpSpPr>
        <p:sp>
          <p:nvSpPr>
            <p:cNvPr id="47" name="Dikdörtgen 46"/>
            <p:cNvSpPr/>
            <p:nvPr/>
          </p:nvSpPr>
          <p:spPr>
            <a:xfrm>
              <a:off x="746176" y="2447025"/>
              <a:ext cx="665291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rgbClr val="00B050"/>
                  </a:solidFill>
                </a:rPr>
                <a:t>Gerçek arkadaşlıkların yerini sanal arkadaşlıklar ve takipçiler alıyorsa,</a:t>
              </a:r>
            </a:p>
          </p:txBody>
        </p:sp>
        <p:pic>
          <p:nvPicPr>
            <p:cNvPr id="48" name="Resim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9" name="Grup 48"/>
          <p:cNvGrpSpPr/>
          <p:nvPr/>
        </p:nvGrpSpPr>
        <p:grpSpPr>
          <a:xfrm>
            <a:off x="3036870" y="5123700"/>
            <a:ext cx="6844162" cy="707886"/>
            <a:chOff x="554927" y="2447025"/>
            <a:chExt cx="6844162" cy="707886"/>
          </a:xfrm>
        </p:grpSpPr>
        <p:sp>
          <p:nvSpPr>
            <p:cNvPr id="50" name="Dikdörtgen 49"/>
            <p:cNvSpPr/>
            <p:nvPr/>
          </p:nvSpPr>
          <p:spPr>
            <a:xfrm>
              <a:off x="746176" y="2447025"/>
              <a:ext cx="665291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rgbClr val="7030A0"/>
                  </a:solidFill>
                </a:rPr>
                <a:t>Aşırı zaman alıyor ve ulaşılamadığında huzursuzluk oluşturuyorsa</a:t>
              </a:r>
              <a:r>
                <a:rPr lang="tr-TR" dirty="0">
                  <a:solidFill>
                    <a:srgbClr val="7030A0"/>
                  </a:solidFill>
                </a:rPr>
                <a:t>,</a:t>
              </a:r>
            </a:p>
          </p:txBody>
        </p:sp>
        <p:pic>
          <p:nvPicPr>
            <p:cNvPr id="51" name="Resim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52" name="Grup 51"/>
          <p:cNvGrpSpPr/>
          <p:nvPr/>
        </p:nvGrpSpPr>
        <p:grpSpPr>
          <a:xfrm>
            <a:off x="3036869" y="5961613"/>
            <a:ext cx="6935603" cy="707886"/>
            <a:chOff x="3023806" y="3243859"/>
            <a:chExt cx="6935603" cy="707886"/>
          </a:xfrm>
        </p:grpSpPr>
        <p:sp>
          <p:nvSpPr>
            <p:cNvPr id="53" name="Dikdörtgen 52"/>
            <p:cNvSpPr/>
            <p:nvPr/>
          </p:nvSpPr>
          <p:spPr>
            <a:xfrm>
              <a:off x="3306496" y="3243859"/>
              <a:ext cx="665291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rgbClr val="0070C0"/>
                  </a:solidFill>
                </a:rPr>
                <a:t>Sürekli bir şeyler paylaşma ihtiyacı duyuyorsanız, </a:t>
              </a:r>
            </a:p>
            <a:p>
              <a:r>
                <a:rPr lang="tr-TR" sz="2000" b="1" dirty="0">
                  <a:solidFill>
                    <a:srgbClr val="0070C0"/>
                  </a:solidFill>
                </a:rPr>
                <a:t>sosyal medya bağımlısı</a:t>
              </a:r>
              <a:r>
                <a:rPr lang="tr-TR" sz="2000" dirty="0">
                  <a:solidFill>
                    <a:srgbClr val="0070C0"/>
                  </a:solidFill>
                </a:rPr>
                <a:t> olduğunuzdan söz edilebilir.</a:t>
              </a:r>
            </a:p>
          </p:txBody>
        </p:sp>
        <p:pic>
          <p:nvPicPr>
            <p:cNvPr id="54" name="Resim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3806" y="3489983"/>
              <a:ext cx="191250" cy="180000"/>
            </a:xfrm>
            <a:prstGeom prst="rect">
              <a:avLst/>
            </a:prstGeom>
          </p:spPr>
        </p:pic>
      </p:grp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8156838" y="1122635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>
            <a:off x="8477309" y="1443107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6576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55" grpId="0" animBg="1"/>
      <p:bldP spid="5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800787" y="5231552"/>
            <a:ext cx="11401045" cy="1048062"/>
            <a:chOff x="800787" y="5231552"/>
            <a:chExt cx="11401045" cy="1048062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13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0787" y="5231552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2067885" y="388099"/>
            <a:ext cx="54075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Peki ya oyunlar?</a:t>
            </a:r>
          </a:p>
        </p:txBody>
      </p:sp>
      <p:grpSp>
        <p:nvGrpSpPr>
          <p:cNvPr id="32" name="Grup 31"/>
          <p:cNvGrpSpPr/>
          <p:nvPr/>
        </p:nvGrpSpPr>
        <p:grpSpPr>
          <a:xfrm>
            <a:off x="1129692" y="1392939"/>
            <a:ext cx="6550548" cy="461665"/>
            <a:chOff x="554927" y="2447025"/>
            <a:chExt cx="6550548" cy="461665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635929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00B050"/>
                  </a:solidFill>
                </a:rPr>
                <a:t>Giderek oyun başında daha fazla zaman geçirmek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1181943" y="1893281"/>
            <a:ext cx="6550548" cy="830997"/>
            <a:chOff x="554927" y="2447025"/>
            <a:chExt cx="6550548" cy="830997"/>
          </a:xfrm>
        </p:grpSpPr>
        <p:sp>
          <p:nvSpPr>
            <p:cNvPr id="41" name="Dikdörtgen 40"/>
            <p:cNvSpPr/>
            <p:nvPr/>
          </p:nvSpPr>
          <p:spPr>
            <a:xfrm>
              <a:off x="746177" y="2447025"/>
              <a:ext cx="635929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00B0F0"/>
                  </a:solidFill>
                </a:rPr>
                <a:t>Aile ya da arkadaşlarla birlikte vakit geçirmek yerine </a:t>
              </a:r>
              <a:r>
                <a:rPr lang="tr-TR" sz="2400" dirty="0" smtClean="0">
                  <a:solidFill>
                    <a:srgbClr val="00B0F0"/>
                  </a:solidFill>
                </a:rPr>
                <a:t>oyun </a:t>
              </a:r>
              <a:r>
                <a:rPr lang="tr-TR" sz="2400" dirty="0">
                  <a:solidFill>
                    <a:srgbClr val="00B0F0"/>
                  </a:solidFill>
                </a:rPr>
                <a:t>oynamayı tercih etmek</a:t>
              </a:r>
            </a:p>
          </p:txBody>
        </p:sp>
        <p:pic>
          <p:nvPicPr>
            <p:cNvPr id="42" name="Resim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3" name="Grup 42"/>
          <p:cNvGrpSpPr/>
          <p:nvPr/>
        </p:nvGrpSpPr>
        <p:grpSpPr>
          <a:xfrm>
            <a:off x="1155818" y="2873633"/>
            <a:ext cx="6844162" cy="1200329"/>
            <a:chOff x="554927" y="2447025"/>
            <a:chExt cx="6844162" cy="1200329"/>
          </a:xfrm>
        </p:grpSpPr>
        <p:sp>
          <p:nvSpPr>
            <p:cNvPr id="44" name="Dikdörtgen 43"/>
            <p:cNvSpPr/>
            <p:nvPr/>
          </p:nvSpPr>
          <p:spPr>
            <a:xfrm>
              <a:off x="746176" y="2447025"/>
              <a:ext cx="665291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FF0000"/>
                  </a:solidFill>
                </a:rPr>
                <a:t>Oyunlarda alınan başarı ve ilerlemeleri gerçek hayattaki </a:t>
              </a:r>
              <a:r>
                <a:rPr lang="tr-TR" sz="2400" dirty="0" smtClean="0">
                  <a:solidFill>
                    <a:srgbClr val="FF0000"/>
                  </a:solidFill>
                </a:rPr>
                <a:t>başarılardan </a:t>
              </a:r>
              <a:r>
                <a:rPr lang="tr-TR" sz="2400" dirty="0">
                  <a:solidFill>
                    <a:srgbClr val="FF0000"/>
                  </a:solidFill>
                </a:rPr>
                <a:t>daha çok önemsemeye başlamak</a:t>
              </a:r>
            </a:p>
          </p:txBody>
        </p:sp>
        <p:pic>
          <p:nvPicPr>
            <p:cNvPr id="45" name="Resim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6" name="Grup 45"/>
          <p:cNvGrpSpPr/>
          <p:nvPr/>
        </p:nvGrpSpPr>
        <p:grpSpPr>
          <a:xfrm>
            <a:off x="1835087" y="4101414"/>
            <a:ext cx="6857225" cy="830997"/>
            <a:chOff x="554927" y="2499276"/>
            <a:chExt cx="6857225" cy="830997"/>
          </a:xfrm>
        </p:grpSpPr>
        <p:sp>
          <p:nvSpPr>
            <p:cNvPr id="47" name="Dikdörtgen 46"/>
            <p:cNvSpPr/>
            <p:nvPr/>
          </p:nvSpPr>
          <p:spPr>
            <a:xfrm>
              <a:off x="759239" y="2499276"/>
              <a:ext cx="665291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0070C0"/>
                  </a:solidFill>
                </a:rPr>
                <a:t>Aileden uzaklaşmak, oyun başında geçirilen süreyle </a:t>
              </a:r>
              <a:r>
                <a:rPr lang="tr-TR" sz="2400" dirty="0" smtClean="0">
                  <a:solidFill>
                    <a:srgbClr val="0070C0"/>
                  </a:solidFill>
                </a:rPr>
                <a:t>ilgili tartışmalar </a:t>
              </a:r>
              <a:r>
                <a:rPr lang="tr-TR" sz="2400" dirty="0">
                  <a:solidFill>
                    <a:srgbClr val="0070C0"/>
                  </a:solidFill>
                </a:rPr>
                <a:t>yaşamak</a:t>
              </a:r>
            </a:p>
          </p:txBody>
        </p:sp>
        <p:pic>
          <p:nvPicPr>
            <p:cNvPr id="48" name="Resim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9" name="Grup 48"/>
          <p:cNvGrpSpPr/>
          <p:nvPr/>
        </p:nvGrpSpPr>
        <p:grpSpPr>
          <a:xfrm>
            <a:off x="3062997" y="5087379"/>
            <a:ext cx="6844162" cy="1569660"/>
            <a:chOff x="554927" y="2447025"/>
            <a:chExt cx="6844162" cy="1569660"/>
          </a:xfrm>
        </p:grpSpPr>
        <p:sp>
          <p:nvSpPr>
            <p:cNvPr id="50" name="Dikdörtgen 49"/>
            <p:cNvSpPr/>
            <p:nvPr/>
          </p:nvSpPr>
          <p:spPr>
            <a:xfrm>
              <a:off x="746176" y="2447025"/>
              <a:ext cx="6652913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75246B"/>
                  </a:solidFill>
                </a:rPr>
                <a:t>Oyun başında geçirilen fazla süre sonucu notların kötüleşmesi, devamsızlık sorunları, arkadaşlık ilişkilerinin bozulması, uykusuz kalma sorunlarının görülmesi</a:t>
              </a:r>
            </a:p>
          </p:txBody>
        </p:sp>
        <p:pic>
          <p:nvPicPr>
            <p:cNvPr id="51" name="Resim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8156838" y="1122635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>
            <a:off x="8477309" y="1443107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85652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55" grpId="0" animBg="1"/>
      <p:bldP spid="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931415" y="5257677"/>
            <a:ext cx="11270417" cy="1035000"/>
            <a:chOff x="931415" y="5257677"/>
            <a:chExt cx="11270417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14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1415" y="5257677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8392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1506182" y="388099"/>
            <a:ext cx="77329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Kurtulmak için öneriler:</a:t>
            </a:r>
          </a:p>
        </p:txBody>
      </p:sp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8156838" y="1874154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" name="Oval 6"/>
          <p:cNvSpPr>
            <a:spLocks noChangeArrowheads="1"/>
          </p:cNvSpPr>
          <p:nvPr/>
        </p:nvSpPr>
        <p:spPr bwMode="auto">
          <a:xfrm flipH="1">
            <a:off x="8477309" y="2194626"/>
            <a:ext cx="2470075" cy="2471302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1312572" y="1550816"/>
            <a:ext cx="4497747" cy="830997"/>
            <a:chOff x="554927" y="2047206"/>
            <a:chExt cx="4497747" cy="830997"/>
          </a:xfrm>
        </p:grpSpPr>
        <p:sp>
          <p:nvSpPr>
            <p:cNvPr id="33" name="Dikdörtgen 32"/>
            <p:cNvSpPr/>
            <p:nvPr/>
          </p:nvSpPr>
          <p:spPr>
            <a:xfrm>
              <a:off x="746177" y="2047206"/>
              <a:ext cx="430649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0070C0"/>
                  </a:solidFill>
                </a:rPr>
                <a:t>Yavaş yavaş ama kararlı olarak azaltın.</a:t>
              </a: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141872"/>
              <a:ext cx="191250" cy="180000"/>
            </a:xfrm>
            <a:prstGeom prst="rect">
              <a:avLst/>
            </a:prstGeom>
          </p:spPr>
        </p:pic>
      </p:grpSp>
      <p:grpSp>
        <p:nvGrpSpPr>
          <p:cNvPr id="3" name="Grup 2"/>
          <p:cNvGrpSpPr/>
          <p:nvPr/>
        </p:nvGrpSpPr>
        <p:grpSpPr>
          <a:xfrm>
            <a:off x="1290327" y="2364609"/>
            <a:ext cx="5828930" cy="461665"/>
            <a:chOff x="558807" y="2521363"/>
            <a:chExt cx="4493867" cy="461665"/>
          </a:xfrm>
        </p:grpSpPr>
        <p:sp>
          <p:nvSpPr>
            <p:cNvPr id="41" name="Dikdörtgen 40"/>
            <p:cNvSpPr/>
            <p:nvPr/>
          </p:nvSpPr>
          <p:spPr>
            <a:xfrm>
              <a:off x="746177" y="2521363"/>
              <a:ext cx="430649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chemeClr val="accent2"/>
                  </a:solidFill>
                </a:rPr>
                <a:t>Oyunun yerini doldurun (Spor,  hobi, vb.)</a:t>
              </a:r>
            </a:p>
          </p:txBody>
        </p:sp>
        <p:pic>
          <p:nvPicPr>
            <p:cNvPr id="22" name="Resim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807" y="2637392"/>
              <a:ext cx="191250" cy="180000"/>
            </a:xfrm>
            <a:prstGeom prst="rect">
              <a:avLst/>
            </a:prstGeom>
          </p:spPr>
        </p:pic>
      </p:grpSp>
      <p:grpSp>
        <p:nvGrpSpPr>
          <p:cNvPr id="6" name="Grup 5"/>
          <p:cNvGrpSpPr/>
          <p:nvPr/>
        </p:nvGrpSpPr>
        <p:grpSpPr>
          <a:xfrm>
            <a:off x="1267429" y="3317965"/>
            <a:ext cx="6831540" cy="830997"/>
            <a:chOff x="566890" y="3291838"/>
            <a:chExt cx="4684619" cy="830997"/>
          </a:xfrm>
        </p:grpSpPr>
        <p:sp>
          <p:nvSpPr>
            <p:cNvPr id="44" name="Dikdörtgen 43"/>
            <p:cNvSpPr/>
            <p:nvPr/>
          </p:nvSpPr>
          <p:spPr>
            <a:xfrm>
              <a:off x="746177" y="3291838"/>
              <a:ext cx="45053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FF0000"/>
                  </a:solidFill>
                </a:rPr>
                <a:t>Düşünün! Sanal ortamdaki başarı ve </a:t>
              </a:r>
            </a:p>
            <a:p>
              <a:r>
                <a:rPr lang="tr-TR" sz="2400" dirty="0">
                  <a:solidFill>
                    <a:srgbClr val="FF0000"/>
                  </a:solidFill>
                </a:rPr>
                <a:t>saygınlık mı daha değerli, gerçek hayattaki mi?</a:t>
              </a:r>
            </a:p>
          </p:txBody>
        </p:sp>
        <p:pic>
          <p:nvPicPr>
            <p:cNvPr id="23" name="Resim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6890" y="3436714"/>
              <a:ext cx="191250" cy="180000"/>
            </a:xfrm>
            <a:prstGeom prst="rect">
              <a:avLst/>
            </a:prstGeom>
          </p:spPr>
        </p:pic>
      </p:grpSp>
      <p:grpSp>
        <p:nvGrpSpPr>
          <p:cNvPr id="7" name="Grup 6"/>
          <p:cNvGrpSpPr/>
          <p:nvPr/>
        </p:nvGrpSpPr>
        <p:grpSpPr>
          <a:xfrm>
            <a:off x="2714179" y="4407258"/>
            <a:ext cx="5828930" cy="461665"/>
            <a:chOff x="558807" y="3741053"/>
            <a:chExt cx="4692702" cy="461665"/>
          </a:xfrm>
        </p:grpSpPr>
        <p:sp>
          <p:nvSpPr>
            <p:cNvPr id="47" name="Dikdörtgen 46"/>
            <p:cNvSpPr/>
            <p:nvPr/>
          </p:nvSpPr>
          <p:spPr>
            <a:xfrm>
              <a:off x="746177" y="3741053"/>
              <a:ext cx="450533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00B050"/>
                  </a:solidFill>
                </a:rPr>
                <a:t>Zararlarını, sizden aldıklarını değerlendirin.</a:t>
              </a: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807" y="3849164"/>
              <a:ext cx="191250" cy="180000"/>
            </a:xfrm>
            <a:prstGeom prst="rect">
              <a:avLst/>
            </a:prstGeom>
          </p:spPr>
        </p:pic>
      </p:grpSp>
      <p:grpSp>
        <p:nvGrpSpPr>
          <p:cNvPr id="8" name="Grup 7"/>
          <p:cNvGrpSpPr/>
          <p:nvPr/>
        </p:nvGrpSpPr>
        <p:grpSpPr>
          <a:xfrm>
            <a:off x="3942087" y="5237678"/>
            <a:ext cx="4692702" cy="461665"/>
            <a:chOff x="558807" y="4231838"/>
            <a:chExt cx="4692702" cy="461665"/>
          </a:xfrm>
        </p:grpSpPr>
        <p:sp>
          <p:nvSpPr>
            <p:cNvPr id="50" name="Dikdörtgen 49"/>
            <p:cNvSpPr/>
            <p:nvPr/>
          </p:nvSpPr>
          <p:spPr>
            <a:xfrm>
              <a:off x="746177" y="4231838"/>
              <a:ext cx="450533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75246B"/>
                  </a:solidFill>
                </a:rPr>
                <a:t>Gerekirse uzman yardımı alın.</a:t>
              </a:r>
            </a:p>
          </p:txBody>
        </p:sp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807" y="43346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82621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657096" y="5257676"/>
            <a:ext cx="11544736" cy="1035000"/>
            <a:chOff x="657096" y="5257676"/>
            <a:chExt cx="11544736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15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7096" y="5257676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2224638" y="388099"/>
            <a:ext cx="44315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 Cep telefonu</a:t>
            </a:r>
          </a:p>
        </p:txBody>
      </p: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8156838" y="888132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>
            <a:off x="8477309" y="1208604"/>
            <a:ext cx="2470075" cy="2471302"/>
          </a:xfrm>
          <a:prstGeom prst="ellipse">
            <a:avLst/>
          </a:prstGeom>
          <a:blipFill dpi="0" rotWithShape="1">
            <a:blip r:embed="rId4"/>
            <a:srcRect/>
            <a:stretch>
              <a:fillRect l="-21000" t="-7000" r="-67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9" name="Metin kutusu 28"/>
          <p:cNvSpPr txBox="1"/>
          <p:nvPr/>
        </p:nvSpPr>
        <p:spPr>
          <a:xfrm>
            <a:off x="1306286" y="2525489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b="1" dirty="0">
                <a:solidFill>
                  <a:srgbClr val="00B050"/>
                </a:solidFill>
              </a:rPr>
              <a:t>1. </a:t>
            </a:r>
            <a:r>
              <a:rPr lang="tr-TR" sz="2200" dirty="0">
                <a:solidFill>
                  <a:srgbClr val="00B050"/>
                </a:solidFill>
              </a:rPr>
              <a:t>Cep telefonumu sık sık kontrol ederim.</a:t>
            </a:r>
          </a:p>
        </p:txBody>
      </p:sp>
      <p:sp>
        <p:nvSpPr>
          <p:cNvPr id="30" name="Dikdörtgen 29"/>
          <p:cNvSpPr/>
          <p:nvPr/>
        </p:nvSpPr>
        <p:spPr>
          <a:xfrm>
            <a:off x="1395368" y="1497355"/>
            <a:ext cx="66112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Aşağıdaki cümlelerin en az 5’ine katılıyorsanız</a:t>
            </a:r>
          </a:p>
          <a:p>
            <a:r>
              <a:rPr lang="tr-TR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cep telefonu bağımlısı olma riski taşıdığınız söylenebilir</a:t>
            </a:r>
          </a:p>
        </p:txBody>
      </p:sp>
      <p:sp>
        <p:nvSpPr>
          <p:cNvPr id="2" name="Dikdörtgen 1"/>
          <p:cNvSpPr/>
          <p:nvPr/>
        </p:nvSpPr>
        <p:spPr>
          <a:xfrm>
            <a:off x="1330053" y="2966921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2200" b="1" dirty="0">
                <a:solidFill>
                  <a:srgbClr val="00B0F0"/>
                </a:solidFill>
              </a:rPr>
              <a:t>2. </a:t>
            </a:r>
            <a:r>
              <a:rPr lang="tr-TR" sz="2200" dirty="0">
                <a:solidFill>
                  <a:srgbClr val="00B0F0"/>
                </a:solidFill>
              </a:rPr>
              <a:t>Cep telefonumu her zaman yanımda taşırım.</a:t>
            </a:r>
          </a:p>
        </p:txBody>
      </p:sp>
      <p:sp>
        <p:nvSpPr>
          <p:cNvPr id="3" name="Dikdörtgen 2"/>
          <p:cNvSpPr/>
          <p:nvPr/>
        </p:nvSpPr>
        <p:spPr>
          <a:xfrm>
            <a:off x="1330051" y="3416120"/>
            <a:ext cx="82711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200" b="1" dirty="0">
                <a:solidFill>
                  <a:srgbClr val="FF0000"/>
                </a:solidFill>
              </a:rPr>
              <a:t>3. </a:t>
            </a:r>
            <a:r>
              <a:rPr lang="tr-TR" sz="2200" dirty="0">
                <a:solidFill>
                  <a:srgbClr val="FF0000"/>
                </a:solidFill>
              </a:rPr>
              <a:t>Uyuduğumda cep telefonum ulaşabileceğim yerde durur.</a:t>
            </a:r>
          </a:p>
        </p:txBody>
      </p:sp>
      <p:sp>
        <p:nvSpPr>
          <p:cNvPr id="6" name="Dikdörtgen 5"/>
          <p:cNvSpPr/>
          <p:nvPr/>
        </p:nvSpPr>
        <p:spPr>
          <a:xfrm>
            <a:off x="1330053" y="3846419"/>
            <a:ext cx="81535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200" b="1" dirty="0">
                <a:solidFill>
                  <a:srgbClr val="0070C0"/>
                </a:solidFill>
              </a:rPr>
              <a:t>4. </a:t>
            </a:r>
            <a:r>
              <a:rPr lang="tr-TR" sz="2200" dirty="0">
                <a:solidFill>
                  <a:srgbClr val="0070C0"/>
                </a:solidFill>
              </a:rPr>
              <a:t>Cep telefonumu kullanmaktan günlük işlerime vakit ayıramıyorum.</a:t>
            </a:r>
          </a:p>
        </p:txBody>
      </p:sp>
      <p:sp>
        <p:nvSpPr>
          <p:cNvPr id="7" name="Dikdörtgen 6"/>
          <p:cNvSpPr/>
          <p:nvPr/>
        </p:nvSpPr>
        <p:spPr>
          <a:xfrm>
            <a:off x="2858408" y="4262392"/>
            <a:ext cx="68065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200" b="1" dirty="0">
                <a:solidFill>
                  <a:srgbClr val="E61F4F"/>
                </a:solidFill>
              </a:rPr>
              <a:t>5. </a:t>
            </a:r>
            <a:r>
              <a:rPr lang="tr-TR" sz="2200" dirty="0">
                <a:solidFill>
                  <a:srgbClr val="E61F4F"/>
                </a:solidFill>
              </a:rPr>
              <a:t>Kendimi kötü hissettiğimde cep telefonumu kullanmak bana iyi gelir.</a:t>
            </a:r>
          </a:p>
        </p:txBody>
      </p:sp>
      <p:sp>
        <p:nvSpPr>
          <p:cNvPr id="8" name="Dikdörtgen 7"/>
          <p:cNvSpPr/>
          <p:nvPr/>
        </p:nvSpPr>
        <p:spPr>
          <a:xfrm>
            <a:off x="2832282" y="5078965"/>
            <a:ext cx="69305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200" b="1" dirty="0">
                <a:solidFill>
                  <a:schemeClr val="accent2">
                    <a:lumMod val="75000"/>
                  </a:schemeClr>
                </a:solidFill>
              </a:rPr>
              <a:t>6. </a:t>
            </a:r>
            <a:r>
              <a:rPr lang="tr-TR" sz="2200" dirty="0">
                <a:solidFill>
                  <a:schemeClr val="accent2">
                    <a:lumMod val="75000"/>
                  </a:schemeClr>
                </a:solidFill>
              </a:rPr>
              <a:t>Cep telefonumu kullanmadığım zamanlarda kendimi kötü hissederim.</a:t>
            </a:r>
          </a:p>
        </p:txBody>
      </p:sp>
      <p:sp>
        <p:nvSpPr>
          <p:cNvPr id="9" name="Dikdörtgen 8"/>
          <p:cNvSpPr/>
          <p:nvPr/>
        </p:nvSpPr>
        <p:spPr>
          <a:xfrm>
            <a:off x="2809696" y="5921073"/>
            <a:ext cx="863360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200" b="1" dirty="0">
                <a:solidFill>
                  <a:srgbClr val="7030A0"/>
                </a:solidFill>
              </a:rPr>
              <a:t>7. </a:t>
            </a:r>
            <a:r>
              <a:rPr lang="tr-TR" sz="2200" dirty="0">
                <a:solidFill>
                  <a:srgbClr val="7030A0"/>
                </a:solidFill>
              </a:rPr>
              <a:t>Başkalarıyla sohbette veya yemekte birlikteyken bile cep telefonumu sık sık kullanırım.</a:t>
            </a:r>
          </a:p>
        </p:txBody>
      </p:sp>
    </p:spTree>
    <p:extLst>
      <p:ext uri="{BB962C8B-B14F-4D97-AF65-F5344CB8AC3E}">
        <p14:creationId xmlns="" xmlns:p14="http://schemas.microsoft.com/office/powerpoint/2010/main" val="82032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55" grpId="0" animBg="1"/>
      <p:bldP spid="56" grpId="0" animBg="1"/>
      <p:bldP spid="29" grpId="0"/>
      <p:bldP spid="30" grpId="0"/>
      <p:bldP spid="2" grpId="0"/>
      <p:bldP spid="3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101233" y="5283802"/>
            <a:ext cx="11100599" cy="1035000"/>
            <a:chOff x="1101233" y="5283802"/>
            <a:chExt cx="11100599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16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1233" y="5283802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983667" y="414224"/>
            <a:ext cx="86490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Cep telefonu bağımlılığıyla</a:t>
            </a:r>
          </a:p>
          <a:p>
            <a:r>
              <a:rPr lang="tr-TR" sz="6000" b="1" dirty="0"/>
              <a:t>baş etmek için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r="-36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907624" y="2692144"/>
            <a:ext cx="6851043" cy="1200329"/>
            <a:chOff x="554927" y="2679081"/>
            <a:chExt cx="6851043" cy="1200329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2679081"/>
              <a:ext cx="66597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dirty="0">
                  <a:solidFill>
                    <a:srgbClr val="00B050"/>
                  </a:solidFill>
                </a:rPr>
                <a:t>Sabah uyandığınızda kendinizi hazır hissetmeden</a:t>
              </a:r>
            </a:p>
            <a:p>
              <a:r>
                <a:rPr lang="tr-TR" sz="2400" dirty="0">
                  <a:solidFill>
                    <a:srgbClr val="FF0000"/>
                  </a:solidFill>
                </a:rPr>
                <a:t>(giyinmeden, kahvaltı etmeden vb.) </a:t>
              </a:r>
              <a:r>
                <a:rPr lang="tr-TR" sz="2400" dirty="0">
                  <a:solidFill>
                    <a:srgbClr val="00B050"/>
                  </a:solidFill>
                </a:rPr>
                <a:t>cep </a:t>
              </a:r>
              <a:r>
                <a:rPr lang="tr-TR" sz="2400" dirty="0" smtClean="0">
                  <a:solidFill>
                    <a:srgbClr val="00B050"/>
                  </a:solidFill>
                </a:rPr>
                <a:t>telefonunuzu elinize </a:t>
              </a:r>
              <a:r>
                <a:rPr lang="tr-TR" sz="2400" dirty="0">
                  <a:solidFill>
                    <a:srgbClr val="00B050"/>
                  </a:solidFill>
                </a:rPr>
                <a:t>almayın. </a:t>
              </a:r>
            </a:p>
          </p:txBody>
        </p:sp>
        <p:pic>
          <p:nvPicPr>
            <p:cNvPr id="16" name="Resim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804854"/>
              <a:ext cx="191250" cy="180000"/>
            </a:xfrm>
            <a:prstGeom prst="rect">
              <a:avLst/>
            </a:prstGeom>
          </p:spPr>
        </p:pic>
      </p:grpSp>
      <p:grpSp>
        <p:nvGrpSpPr>
          <p:cNvPr id="3" name="Grup 2"/>
          <p:cNvGrpSpPr/>
          <p:nvPr/>
        </p:nvGrpSpPr>
        <p:grpSpPr>
          <a:xfrm>
            <a:off x="920686" y="4375839"/>
            <a:ext cx="6550548" cy="830997"/>
            <a:chOff x="554927" y="3970890"/>
            <a:chExt cx="6550548" cy="830997"/>
          </a:xfrm>
        </p:grpSpPr>
        <p:sp>
          <p:nvSpPr>
            <p:cNvPr id="33" name="Dikdörtgen 32"/>
            <p:cNvSpPr/>
            <p:nvPr/>
          </p:nvSpPr>
          <p:spPr>
            <a:xfrm>
              <a:off x="746177" y="3970890"/>
              <a:ext cx="635929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0070C0"/>
                  </a:solidFill>
                </a:rPr>
                <a:t>Güne pozitif ve sağlıklı şeylerle başlayın </a:t>
              </a:r>
            </a:p>
            <a:p>
              <a:r>
                <a:rPr lang="tr-TR" sz="2400" dirty="0">
                  <a:solidFill>
                    <a:srgbClr val="0070C0"/>
                  </a:solidFill>
                </a:rPr>
                <a:t>ve öyle sürdürün.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4070072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31231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101233" y="5257677"/>
            <a:ext cx="11100599" cy="1035000"/>
            <a:chOff x="1101233" y="5257677"/>
            <a:chExt cx="11100599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17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1233" y="5257677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839975" y="375037"/>
            <a:ext cx="86490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Cep telefonu bağımlılığıyla</a:t>
            </a:r>
          </a:p>
          <a:p>
            <a:r>
              <a:rPr lang="tr-TR" sz="6000" b="1" dirty="0"/>
              <a:t>baş etmek için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31000" t="-24000" r="-1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3" name="Grup 2"/>
          <p:cNvGrpSpPr/>
          <p:nvPr/>
        </p:nvGrpSpPr>
        <p:grpSpPr>
          <a:xfrm>
            <a:off x="842310" y="2553208"/>
            <a:ext cx="6847113" cy="1569660"/>
            <a:chOff x="554927" y="2540145"/>
            <a:chExt cx="6847113" cy="1569660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2247" y="2540145"/>
              <a:ext cx="665979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dirty="0">
                  <a:solidFill>
                    <a:srgbClr val="0070C0"/>
                  </a:solidFill>
                </a:rPr>
                <a:t>Yatağınıza gitmeden en son 30 dakika önce </a:t>
              </a:r>
            </a:p>
            <a:p>
              <a:r>
                <a:rPr lang="tr-TR" sz="2400" dirty="0">
                  <a:solidFill>
                    <a:srgbClr val="0070C0"/>
                  </a:solidFill>
                </a:rPr>
                <a:t>telefonunuzu kontrol edin. Eğer mesajlarınız, </a:t>
              </a:r>
            </a:p>
            <a:p>
              <a:r>
                <a:rPr lang="tr-TR" sz="2400" dirty="0">
                  <a:solidFill>
                    <a:srgbClr val="0070C0"/>
                  </a:solidFill>
                </a:rPr>
                <a:t>cevapsız aramalarınız varsa dönüş yapmak için </a:t>
              </a:r>
            </a:p>
            <a:p>
              <a:r>
                <a:rPr lang="tr-TR" sz="2400" dirty="0">
                  <a:solidFill>
                    <a:srgbClr val="0070C0"/>
                  </a:solidFill>
                </a:rPr>
                <a:t>ertesi günü bekleyin. </a:t>
              </a:r>
            </a:p>
          </p:txBody>
        </p:sp>
        <p:pic>
          <p:nvPicPr>
            <p:cNvPr id="16" name="Resim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642439"/>
              <a:ext cx="191250" cy="180000"/>
            </a:xfrm>
            <a:prstGeom prst="rect">
              <a:avLst/>
            </a:prstGeom>
          </p:spPr>
        </p:pic>
      </p:grpSp>
      <p:grpSp>
        <p:nvGrpSpPr>
          <p:cNvPr id="2" name="Grup 1"/>
          <p:cNvGrpSpPr/>
          <p:nvPr/>
        </p:nvGrpSpPr>
        <p:grpSpPr>
          <a:xfrm>
            <a:off x="803121" y="4588827"/>
            <a:ext cx="6546618" cy="461665"/>
            <a:chOff x="554927" y="4144690"/>
            <a:chExt cx="6546618" cy="461665"/>
          </a:xfrm>
        </p:grpSpPr>
        <p:sp>
          <p:nvSpPr>
            <p:cNvPr id="33" name="Dikdörtgen 32"/>
            <p:cNvSpPr/>
            <p:nvPr/>
          </p:nvSpPr>
          <p:spPr>
            <a:xfrm>
              <a:off x="742247" y="4144690"/>
              <a:ext cx="635929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00B050"/>
                  </a:solidFill>
                </a:rPr>
                <a:t>Uyku düzeninizi korumayı önceleyin.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4236027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04352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401678" y="361973"/>
            <a:ext cx="45063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Sunum içeriği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1849771" y="1284558"/>
            <a:ext cx="572009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0070C0"/>
                </a:solidFill>
              </a:rPr>
              <a:t>Bağımlılık nedir?</a:t>
            </a:r>
          </a:p>
          <a:p>
            <a:r>
              <a:rPr lang="tr-TR" sz="2000" dirty="0">
                <a:solidFill>
                  <a:srgbClr val="FFC000"/>
                </a:solidFill>
              </a:rPr>
              <a:t>Teknoloji bağımlılığı nedir?</a:t>
            </a:r>
          </a:p>
          <a:p>
            <a:r>
              <a:rPr lang="tr-TR" sz="2000" dirty="0">
                <a:solidFill>
                  <a:srgbClr val="FF0000"/>
                </a:solidFill>
              </a:rPr>
              <a:t>Belirtileri neler olabilir?</a:t>
            </a:r>
          </a:p>
          <a:p>
            <a:r>
              <a:rPr lang="tr-TR" sz="2000" dirty="0">
                <a:solidFill>
                  <a:srgbClr val="00B0F0"/>
                </a:solidFill>
              </a:rPr>
              <a:t>Sebepler neler olabilir?</a:t>
            </a:r>
          </a:p>
          <a:p>
            <a:r>
              <a:rPr lang="tr-TR" sz="2000" dirty="0">
                <a:solidFill>
                  <a:srgbClr val="7030A0"/>
                </a:solidFill>
              </a:rPr>
              <a:t>Kimler risk altında?</a:t>
            </a:r>
          </a:p>
          <a:p>
            <a:r>
              <a:rPr lang="tr-TR" sz="2000" dirty="0" smtClean="0">
                <a:solidFill>
                  <a:srgbClr val="00B050"/>
                </a:solidFill>
              </a:rPr>
              <a:t>Adım </a:t>
            </a:r>
            <a:r>
              <a:rPr lang="tr-TR" sz="2000" dirty="0">
                <a:solidFill>
                  <a:srgbClr val="00B050"/>
                </a:solidFill>
              </a:rPr>
              <a:t>adım teknoloji bağımlılığı</a:t>
            </a:r>
          </a:p>
          <a:p>
            <a:r>
              <a:rPr lang="tr-TR" sz="2000" dirty="0">
                <a:solidFill>
                  <a:srgbClr val="0070C0"/>
                </a:solidFill>
              </a:rPr>
              <a:t>Teknolojik bağımlılıklar</a:t>
            </a:r>
          </a:p>
          <a:p>
            <a:r>
              <a:rPr lang="tr-TR" sz="2000" dirty="0" smtClean="0">
                <a:solidFill>
                  <a:srgbClr val="E61F4F"/>
                </a:solidFill>
              </a:rPr>
              <a:t>Teknoloji </a:t>
            </a:r>
            <a:r>
              <a:rPr lang="tr-TR" sz="2000" dirty="0">
                <a:solidFill>
                  <a:srgbClr val="E61F4F"/>
                </a:solidFill>
              </a:rPr>
              <a:t>kullanımını nasıl zararlı hale getiriyoruz?</a:t>
            </a:r>
          </a:p>
          <a:p>
            <a:r>
              <a:rPr lang="tr-TR" sz="2000" dirty="0">
                <a:solidFill>
                  <a:srgbClr val="002060"/>
                </a:solidFill>
              </a:rPr>
              <a:t>Teknoloji bağımlılığının zararları</a:t>
            </a:r>
          </a:p>
          <a:p>
            <a:r>
              <a:rPr lang="tr-TR" sz="2000" dirty="0">
                <a:solidFill>
                  <a:srgbClr val="00B050"/>
                </a:solidFill>
              </a:rPr>
              <a:t>Teknoloji testi</a:t>
            </a:r>
          </a:p>
          <a:p>
            <a:r>
              <a:rPr lang="tr-TR" sz="2000" dirty="0">
                <a:solidFill>
                  <a:srgbClr val="00B0F0"/>
                </a:solidFill>
              </a:rPr>
              <a:t>Kendimi nasıl koruyabilirim?</a:t>
            </a:r>
          </a:p>
          <a:p>
            <a:r>
              <a:rPr lang="tr-TR" sz="2000" dirty="0">
                <a:solidFill>
                  <a:srgbClr val="FF0000"/>
                </a:solidFill>
              </a:rPr>
              <a:t>Bağımlılık riskinden korunmak için neler yapabilirim ?</a:t>
            </a:r>
            <a:endParaRPr lang="tr-TR" sz="2000" b="1" dirty="0">
              <a:solidFill>
                <a:srgbClr val="FF0000"/>
              </a:solidFill>
            </a:endParaRPr>
          </a:p>
        </p:txBody>
      </p:sp>
      <p:grpSp>
        <p:nvGrpSpPr>
          <p:cNvPr id="102" name="Grup 101"/>
          <p:cNvGrpSpPr/>
          <p:nvPr/>
        </p:nvGrpSpPr>
        <p:grpSpPr>
          <a:xfrm>
            <a:off x="1075107" y="5309928"/>
            <a:ext cx="11126725" cy="1035000"/>
            <a:chOff x="1075107" y="5309928"/>
            <a:chExt cx="11126725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B2B2B2"/>
                    </a:solidFill>
                  </a:rPr>
                  <a:t>02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5107" y="5309928"/>
              <a:ext cx="2148750" cy="1035000"/>
            </a:xfrm>
            <a:prstGeom prst="rect">
              <a:avLst/>
            </a:prstGeom>
          </p:spPr>
        </p:pic>
      </p:grpSp>
      <p:grpSp>
        <p:nvGrpSpPr>
          <p:cNvPr id="99" name="Grup 98"/>
          <p:cNvGrpSpPr/>
          <p:nvPr/>
        </p:nvGrpSpPr>
        <p:grpSpPr>
          <a:xfrm>
            <a:off x="510103" y="1353176"/>
            <a:ext cx="203200" cy="3708000"/>
            <a:chOff x="439811" y="1353176"/>
            <a:chExt cx="203200" cy="3708000"/>
          </a:xfrm>
        </p:grpSpPr>
        <p:sp>
          <p:nvSpPr>
            <p:cNvPr id="2142" name="Line 116"/>
            <p:cNvSpPr>
              <a:spLocks noChangeShapeType="1"/>
            </p:cNvSpPr>
            <p:nvPr/>
          </p:nvSpPr>
          <p:spPr bwMode="auto">
            <a:xfrm>
              <a:off x="532765" y="1353176"/>
              <a:ext cx="0" cy="3708000"/>
            </a:xfrm>
            <a:prstGeom prst="line">
              <a:avLst/>
            </a:prstGeom>
            <a:noFill/>
            <a:ln w="28575" cap="flat">
              <a:solidFill>
                <a:srgbClr val="EDEDE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8" name="Oval 120"/>
            <p:cNvSpPr>
              <a:spLocks noChangeArrowheads="1"/>
            </p:cNvSpPr>
            <p:nvPr/>
          </p:nvSpPr>
          <p:spPr bwMode="auto">
            <a:xfrm>
              <a:off x="439811" y="1421980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2" name="Oval 120"/>
            <p:cNvSpPr>
              <a:spLocks noChangeArrowheads="1"/>
            </p:cNvSpPr>
            <p:nvPr/>
          </p:nvSpPr>
          <p:spPr bwMode="auto">
            <a:xfrm>
              <a:off x="439811" y="1720408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3" name="Oval 120"/>
            <p:cNvSpPr>
              <a:spLocks noChangeArrowheads="1"/>
            </p:cNvSpPr>
            <p:nvPr/>
          </p:nvSpPr>
          <p:spPr bwMode="auto">
            <a:xfrm>
              <a:off x="439811" y="2010526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4" name="Oval 120"/>
            <p:cNvSpPr>
              <a:spLocks noChangeArrowheads="1"/>
            </p:cNvSpPr>
            <p:nvPr/>
          </p:nvSpPr>
          <p:spPr bwMode="auto">
            <a:xfrm>
              <a:off x="439811" y="2308954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5" name="Oval 120"/>
            <p:cNvSpPr>
              <a:spLocks noChangeArrowheads="1"/>
            </p:cNvSpPr>
            <p:nvPr/>
          </p:nvSpPr>
          <p:spPr bwMode="auto">
            <a:xfrm>
              <a:off x="439811" y="2626848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6" name="Oval 120"/>
            <p:cNvSpPr>
              <a:spLocks noChangeArrowheads="1"/>
            </p:cNvSpPr>
            <p:nvPr/>
          </p:nvSpPr>
          <p:spPr bwMode="auto">
            <a:xfrm>
              <a:off x="439811" y="2925276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7" name="Oval 120"/>
            <p:cNvSpPr>
              <a:spLocks noChangeArrowheads="1"/>
            </p:cNvSpPr>
            <p:nvPr/>
          </p:nvSpPr>
          <p:spPr bwMode="auto">
            <a:xfrm>
              <a:off x="439811" y="3215394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8" name="Oval 120"/>
            <p:cNvSpPr>
              <a:spLocks noChangeArrowheads="1"/>
            </p:cNvSpPr>
            <p:nvPr/>
          </p:nvSpPr>
          <p:spPr bwMode="auto">
            <a:xfrm>
              <a:off x="439811" y="3513822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9" name="Oval 120"/>
            <p:cNvSpPr>
              <a:spLocks noChangeArrowheads="1"/>
            </p:cNvSpPr>
            <p:nvPr/>
          </p:nvSpPr>
          <p:spPr bwMode="auto">
            <a:xfrm>
              <a:off x="439811" y="3849865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0" name="Oval 120"/>
            <p:cNvSpPr>
              <a:spLocks noChangeArrowheads="1"/>
            </p:cNvSpPr>
            <p:nvPr/>
          </p:nvSpPr>
          <p:spPr bwMode="auto">
            <a:xfrm>
              <a:off x="439811" y="4148293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1" name="Oval 120"/>
            <p:cNvSpPr>
              <a:spLocks noChangeArrowheads="1"/>
            </p:cNvSpPr>
            <p:nvPr/>
          </p:nvSpPr>
          <p:spPr bwMode="auto">
            <a:xfrm>
              <a:off x="439811" y="4438411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2" name="Oval 120"/>
            <p:cNvSpPr>
              <a:spLocks noChangeArrowheads="1"/>
            </p:cNvSpPr>
            <p:nvPr/>
          </p:nvSpPr>
          <p:spPr bwMode="auto">
            <a:xfrm>
              <a:off x="439811" y="4736839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753" y="348412"/>
            <a:ext cx="5271247" cy="49664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6434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153485" y="5257677"/>
            <a:ext cx="11048347" cy="1035000"/>
            <a:chOff x="1153485" y="5257677"/>
            <a:chExt cx="11048347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18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3485" y="5257677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1284113" y="375036"/>
            <a:ext cx="86490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Cep telefonu bağımlılığıyla</a:t>
            </a:r>
          </a:p>
          <a:p>
            <a:r>
              <a:rPr lang="tr-TR" sz="6000" b="1" dirty="0"/>
              <a:t>baş etmek için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35000" t="-24000" r="-14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1012127" y="3206351"/>
            <a:ext cx="6864106" cy="954107"/>
            <a:chOff x="541864" y="2540145"/>
            <a:chExt cx="6864106" cy="954107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2540145"/>
              <a:ext cx="665979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800" dirty="0">
                  <a:solidFill>
                    <a:srgbClr val="00B0F0"/>
                  </a:solidFill>
                </a:rPr>
                <a:t>Cep telefonuyla yapmakta olduğunuz </a:t>
              </a:r>
            </a:p>
            <a:p>
              <a:r>
                <a:rPr lang="tr-TR" sz="2800" dirty="0">
                  <a:solidFill>
                    <a:srgbClr val="00B0F0"/>
                  </a:solidFill>
                </a:rPr>
                <a:t>en önemsiz aktiviteyi azaltarak işe başlayın.</a:t>
              </a:r>
            </a:p>
          </p:txBody>
        </p:sp>
        <p:pic>
          <p:nvPicPr>
            <p:cNvPr id="14" name="Resim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1864" y="2760005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48388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140421" y="5244614"/>
            <a:ext cx="11061411" cy="1035000"/>
            <a:chOff x="1140421" y="5244614"/>
            <a:chExt cx="11061411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19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421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1218798" y="375037"/>
            <a:ext cx="86490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Cep telefonu bağımlılığıyla</a:t>
            </a:r>
          </a:p>
          <a:p>
            <a:r>
              <a:rPr lang="tr-TR" sz="6000" b="1" dirty="0"/>
              <a:t>baş etmek için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1000" t="-37000" r="-65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972939" y="3075722"/>
            <a:ext cx="6864106" cy="1200329"/>
            <a:chOff x="541864" y="2540145"/>
            <a:chExt cx="6864106" cy="1200329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2540145"/>
              <a:ext cx="66597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dirty="0">
                  <a:solidFill>
                    <a:srgbClr val="002060"/>
                  </a:solidFill>
                </a:rPr>
                <a:t>Bir kişiyle yüz yüze iletişimdeyken cep telefonunuzu </a:t>
              </a:r>
            </a:p>
            <a:p>
              <a:r>
                <a:rPr lang="tr-TR" sz="2400" dirty="0">
                  <a:solidFill>
                    <a:srgbClr val="002060"/>
                  </a:solidFill>
                </a:rPr>
                <a:t>uzak bir yere koyma veya kapatma konusunda </a:t>
              </a:r>
            </a:p>
            <a:p>
              <a:r>
                <a:rPr lang="tr-TR" sz="2400" dirty="0">
                  <a:solidFill>
                    <a:srgbClr val="002060"/>
                  </a:solidFill>
                </a:rPr>
                <a:t>kendinizle anlaşın.</a:t>
              </a:r>
            </a:p>
          </p:txBody>
        </p:sp>
        <p:pic>
          <p:nvPicPr>
            <p:cNvPr id="14" name="Resim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1864" y="2681628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1408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140422" y="5283802"/>
            <a:ext cx="11061410" cy="1035000"/>
            <a:chOff x="1140422" y="5283802"/>
            <a:chExt cx="11061410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20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422" y="5283802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1101233" y="375036"/>
            <a:ext cx="86490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Cep telefonu bağımlılığıyla</a:t>
            </a:r>
          </a:p>
          <a:p>
            <a:r>
              <a:rPr lang="tr-TR" sz="6000" b="1" dirty="0"/>
              <a:t>baş etmek için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r="-36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1103567" y="3010408"/>
            <a:ext cx="6849217" cy="830997"/>
            <a:chOff x="554927" y="2540145"/>
            <a:chExt cx="6849217" cy="830997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4351" y="2540145"/>
              <a:ext cx="66597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dirty="0">
                  <a:solidFill>
                    <a:srgbClr val="7030A0"/>
                  </a:solidFill>
                </a:rPr>
                <a:t>Yemek yerken, arkadaşlarınızla gezerken, </a:t>
              </a:r>
            </a:p>
            <a:p>
              <a:r>
                <a:rPr lang="tr-TR" sz="2400" dirty="0">
                  <a:solidFill>
                    <a:srgbClr val="7030A0"/>
                  </a:solidFill>
                </a:rPr>
                <a:t>ders çalışırken, cep telefonlarınızı kullanmayın.</a:t>
              </a:r>
            </a:p>
          </p:txBody>
        </p:sp>
        <p:pic>
          <p:nvPicPr>
            <p:cNvPr id="14" name="Resim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720816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19906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699515" y="5283803"/>
            <a:ext cx="11492485" cy="1035000"/>
            <a:chOff x="709347" y="5270740"/>
            <a:chExt cx="11492485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22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9347" y="5270740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1048982" y="375037"/>
            <a:ext cx="93935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Teknoloji kullanımını</a:t>
            </a:r>
          </a:p>
          <a:p>
            <a:r>
              <a:rPr lang="tr-TR" sz="6000" b="1" dirty="0"/>
              <a:t>nasıl zararlı hale getiriyoruz?</a:t>
            </a:r>
          </a:p>
        </p:txBody>
      </p:sp>
      <p:grpSp>
        <p:nvGrpSpPr>
          <p:cNvPr id="32" name="Grup 31"/>
          <p:cNvGrpSpPr/>
          <p:nvPr/>
        </p:nvGrpSpPr>
        <p:grpSpPr>
          <a:xfrm>
            <a:off x="1090505" y="2317582"/>
            <a:ext cx="6550548" cy="830997"/>
            <a:chOff x="554927" y="2447025"/>
            <a:chExt cx="6550548" cy="830997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635929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C00000"/>
                  </a:solidFill>
                </a:rPr>
                <a:t>İnterneti denetimsiz, sınırsız ve amaçsızca kullanarak,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1090503" y="3249969"/>
            <a:ext cx="8287068" cy="830997"/>
            <a:chOff x="554927" y="2447025"/>
            <a:chExt cx="8287068" cy="830997"/>
          </a:xfrm>
        </p:grpSpPr>
        <p:sp>
          <p:nvSpPr>
            <p:cNvPr id="41" name="Dikdörtgen 40"/>
            <p:cNvSpPr/>
            <p:nvPr/>
          </p:nvSpPr>
          <p:spPr>
            <a:xfrm>
              <a:off x="746176" y="2447025"/>
              <a:ext cx="809581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7030A0"/>
                  </a:solidFill>
                </a:rPr>
                <a:t>İnterneti, uygun olmayan içeriklere muhatap olacak şekilde ve</a:t>
              </a:r>
            </a:p>
            <a:p>
              <a:r>
                <a:rPr lang="tr-TR" sz="2400" dirty="0">
                  <a:solidFill>
                    <a:srgbClr val="7030A0"/>
                  </a:solidFill>
                </a:rPr>
                <a:t>uzun süreli kullanarak,</a:t>
              </a:r>
            </a:p>
          </p:txBody>
        </p:sp>
        <p:pic>
          <p:nvPicPr>
            <p:cNvPr id="42" name="Resim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3" name="Grup 42"/>
          <p:cNvGrpSpPr/>
          <p:nvPr/>
        </p:nvGrpSpPr>
        <p:grpSpPr>
          <a:xfrm>
            <a:off x="1090504" y="4199571"/>
            <a:ext cx="8144456" cy="830997"/>
            <a:chOff x="554927" y="2447025"/>
            <a:chExt cx="8144456" cy="830997"/>
          </a:xfrm>
        </p:grpSpPr>
        <p:sp>
          <p:nvSpPr>
            <p:cNvPr id="44" name="Dikdörtgen 43"/>
            <p:cNvSpPr/>
            <p:nvPr/>
          </p:nvSpPr>
          <p:spPr>
            <a:xfrm>
              <a:off x="746176" y="2447025"/>
              <a:ext cx="795320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00B050"/>
                  </a:solidFill>
                </a:rPr>
                <a:t>Teknolojiyi, gündelik yaşamı ve sorumlulukları aksatacak</a:t>
              </a:r>
            </a:p>
            <a:p>
              <a:r>
                <a:rPr lang="tr-TR" sz="2400" dirty="0">
                  <a:solidFill>
                    <a:srgbClr val="00B050"/>
                  </a:solidFill>
                </a:rPr>
                <a:t>şekilde kullanarak,</a:t>
              </a:r>
            </a:p>
          </p:txBody>
        </p:sp>
        <p:pic>
          <p:nvPicPr>
            <p:cNvPr id="45" name="Resim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6" name="Grup 45"/>
          <p:cNvGrpSpPr/>
          <p:nvPr/>
        </p:nvGrpSpPr>
        <p:grpSpPr>
          <a:xfrm>
            <a:off x="2880115" y="5066271"/>
            <a:ext cx="6844162" cy="1569660"/>
            <a:chOff x="554927" y="2447025"/>
            <a:chExt cx="6844162" cy="1569660"/>
          </a:xfrm>
        </p:grpSpPr>
        <p:sp>
          <p:nvSpPr>
            <p:cNvPr id="47" name="Dikdörtgen 46"/>
            <p:cNvSpPr/>
            <p:nvPr/>
          </p:nvSpPr>
          <p:spPr>
            <a:xfrm>
              <a:off x="746176" y="2447025"/>
              <a:ext cx="6652913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FF0000"/>
                  </a:solidFill>
                </a:rPr>
                <a:t>Teknolojiyi</a:t>
              </a:r>
              <a:r>
                <a:rPr lang="tr-TR" sz="2400" dirty="0">
                  <a:solidFill>
                    <a:srgbClr val="0070C0"/>
                  </a:solidFill>
                </a:rPr>
                <a:t>; fiziksel, sosyal, psikolojik ve zihinsel gelişimi olumsuz </a:t>
              </a:r>
              <a:r>
                <a:rPr lang="tr-TR" sz="2400" dirty="0" smtClean="0">
                  <a:solidFill>
                    <a:srgbClr val="0070C0"/>
                  </a:solidFill>
                </a:rPr>
                <a:t>etkileyecek </a:t>
              </a:r>
              <a:r>
                <a:rPr lang="tr-TR" sz="2400" dirty="0">
                  <a:solidFill>
                    <a:srgbClr val="0070C0"/>
                  </a:solidFill>
                </a:rPr>
                <a:t>şekilde kullanarak teknoloji kullanımını </a:t>
              </a:r>
              <a:r>
                <a:rPr lang="tr-TR" sz="2400" dirty="0" smtClean="0">
                  <a:solidFill>
                    <a:srgbClr val="0070C0"/>
                  </a:solidFill>
                </a:rPr>
                <a:t>kendimiz </a:t>
              </a:r>
              <a:r>
                <a:rPr lang="tr-TR" sz="2400" dirty="0">
                  <a:solidFill>
                    <a:srgbClr val="0070C0"/>
                  </a:solidFill>
                </a:rPr>
                <a:t>için zararlı hale getiririz.</a:t>
              </a:r>
            </a:p>
          </p:txBody>
        </p:sp>
        <p:pic>
          <p:nvPicPr>
            <p:cNvPr id="48" name="Resim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7701" y="2660789"/>
            <a:ext cx="2321301" cy="3073723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9808759" y="3177234"/>
            <a:ext cx="169918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400" b="1" dirty="0">
                <a:solidFill>
                  <a:srgbClr val="575757"/>
                </a:solidFill>
              </a:rPr>
              <a:t>SONUÇ</a:t>
            </a:r>
          </a:p>
          <a:p>
            <a:pPr algn="ctr"/>
            <a:endParaRPr lang="tr-TR" sz="2400" b="1" dirty="0">
              <a:solidFill>
                <a:srgbClr val="575757"/>
              </a:solidFill>
            </a:endParaRPr>
          </a:p>
          <a:p>
            <a:pPr algn="ctr"/>
            <a:r>
              <a:rPr lang="tr-TR" sz="2400" dirty="0">
                <a:solidFill>
                  <a:srgbClr val="0070C0"/>
                </a:solidFill>
              </a:rPr>
              <a:t>Sosyal fobi</a:t>
            </a:r>
          </a:p>
          <a:p>
            <a:pPr algn="ctr"/>
            <a:r>
              <a:rPr lang="tr-TR" sz="2400" dirty="0">
                <a:solidFill>
                  <a:srgbClr val="FF0000"/>
                </a:solidFill>
              </a:rPr>
              <a:t>Huzursuzluk</a:t>
            </a:r>
          </a:p>
          <a:p>
            <a:pPr algn="ctr"/>
            <a:r>
              <a:rPr lang="tr-TR" sz="2400" dirty="0">
                <a:solidFill>
                  <a:srgbClr val="002060"/>
                </a:solidFill>
              </a:rPr>
              <a:t>Mutsuzluk</a:t>
            </a:r>
          </a:p>
        </p:txBody>
      </p:sp>
    </p:spTree>
    <p:extLst>
      <p:ext uri="{BB962C8B-B14F-4D97-AF65-F5344CB8AC3E}">
        <p14:creationId xmlns="" xmlns:p14="http://schemas.microsoft.com/office/powerpoint/2010/main" val="47545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101233" y="5270739"/>
            <a:ext cx="11100599" cy="1035000"/>
            <a:chOff x="1101233" y="5270739"/>
            <a:chExt cx="11100599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24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1233" y="5270739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1440868" y="388099"/>
            <a:ext cx="67984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Bağımlılık gelişebilir!</a:t>
            </a:r>
          </a:p>
        </p:txBody>
      </p:sp>
      <p:grpSp>
        <p:nvGrpSpPr>
          <p:cNvPr id="3" name="Grup 2"/>
          <p:cNvGrpSpPr/>
          <p:nvPr/>
        </p:nvGrpSpPr>
        <p:grpSpPr>
          <a:xfrm>
            <a:off x="1607453" y="1928171"/>
            <a:ext cx="7380426" cy="830997"/>
            <a:chOff x="588550" y="1967360"/>
            <a:chExt cx="7380426" cy="830997"/>
          </a:xfrm>
        </p:grpSpPr>
        <p:sp>
          <p:nvSpPr>
            <p:cNvPr id="10" name="Dikdörtgen 9"/>
            <p:cNvSpPr/>
            <p:nvPr/>
          </p:nvSpPr>
          <p:spPr>
            <a:xfrm>
              <a:off x="1163659" y="1967360"/>
              <a:ext cx="680531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/>
                <a:t>Çocuk/genç dış dünyadan kopup bilgisayar  ve internet </a:t>
              </a:r>
              <a:r>
                <a:rPr lang="tr-TR" sz="2400" dirty="0" smtClean="0"/>
                <a:t>için </a:t>
              </a:r>
              <a:r>
                <a:rPr lang="tr-TR" sz="2400" dirty="0"/>
                <a:t>diğer</a:t>
              </a:r>
              <a:r>
                <a:rPr lang="tr-TR" sz="2400" dirty="0">
                  <a:solidFill>
                    <a:srgbClr val="575757"/>
                  </a:solidFill>
                </a:rPr>
                <a:t> </a:t>
              </a:r>
              <a:r>
                <a:rPr lang="tr-TR" sz="2400" b="1" dirty="0">
                  <a:solidFill>
                    <a:srgbClr val="E61F4F"/>
                  </a:solidFill>
                </a:rPr>
                <a:t>sorumluluklarını ihmal edebilir.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550" y="1974965"/>
              <a:ext cx="562047" cy="562047"/>
            </a:xfrm>
            <a:prstGeom prst="rect">
              <a:avLst/>
            </a:prstGeom>
          </p:spPr>
        </p:pic>
      </p:grpSp>
      <p:grpSp>
        <p:nvGrpSpPr>
          <p:cNvPr id="6" name="Grup 5"/>
          <p:cNvGrpSpPr/>
          <p:nvPr/>
        </p:nvGrpSpPr>
        <p:grpSpPr>
          <a:xfrm>
            <a:off x="1581327" y="3090544"/>
            <a:ext cx="7367363" cy="830997"/>
            <a:chOff x="588550" y="2842349"/>
            <a:chExt cx="7367363" cy="830997"/>
          </a:xfrm>
        </p:grpSpPr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550" y="2915268"/>
              <a:ext cx="562047" cy="562047"/>
            </a:xfrm>
            <a:prstGeom prst="rect">
              <a:avLst/>
            </a:prstGeom>
          </p:spPr>
        </p:pic>
        <p:sp>
          <p:nvSpPr>
            <p:cNvPr id="20" name="Dikdörtgen 19"/>
            <p:cNvSpPr/>
            <p:nvPr/>
          </p:nvSpPr>
          <p:spPr>
            <a:xfrm>
              <a:off x="1150596" y="2842349"/>
              <a:ext cx="680531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/>
                <a:t>Dışarıda ya da okulda arkadaşlarıyla etkileşim içinde </a:t>
              </a:r>
            </a:p>
            <a:p>
              <a:r>
                <a:rPr lang="tr-TR" sz="2400" dirty="0"/>
                <a:t>olmak yerine</a:t>
              </a:r>
              <a:r>
                <a:rPr lang="tr-TR" sz="2400" dirty="0">
                  <a:solidFill>
                    <a:srgbClr val="575757"/>
                  </a:solidFill>
                </a:rPr>
                <a:t> </a:t>
              </a:r>
              <a:r>
                <a:rPr lang="tr-TR" sz="2400" b="1" dirty="0">
                  <a:solidFill>
                    <a:srgbClr val="E61F4F"/>
                  </a:solidFill>
                </a:rPr>
                <a:t>eve kapanabilir.</a:t>
              </a: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1607452" y="4265977"/>
            <a:ext cx="7367363" cy="830997"/>
            <a:chOff x="588549" y="3782651"/>
            <a:chExt cx="7367363" cy="830997"/>
          </a:xfrm>
        </p:grpSpPr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549" y="3855571"/>
              <a:ext cx="562047" cy="562047"/>
            </a:xfrm>
            <a:prstGeom prst="rect">
              <a:avLst/>
            </a:prstGeom>
          </p:spPr>
        </p:pic>
        <p:sp>
          <p:nvSpPr>
            <p:cNvPr id="21" name="Dikdörtgen 20"/>
            <p:cNvSpPr/>
            <p:nvPr/>
          </p:nvSpPr>
          <p:spPr>
            <a:xfrm>
              <a:off x="1150595" y="3782651"/>
              <a:ext cx="680531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/>
                <a:t>Kendi oluşturduğu sanal dünyası içinde</a:t>
              </a:r>
            </a:p>
            <a:p>
              <a:r>
                <a:rPr lang="tr-TR" sz="2400" dirty="0"/>
                <a:t>kaybolur ve</a:t>
              </a:r>
              <a:r>
                <a:rPr lang="tr-TR" sz="2400" dirty="0">
                  <a:solidFill>
                    <a:srgbClr val="575757"/>
                  </a:solidFill>
                </a:rPr>
                <a:t> </a:t>
              </a:r>
              <a:r>
                <a:rPr lang="tr-TR" sz="2400" b="1" dirty="0">
                  <a:solidFill>
                    <a:srgbClr val="E61F4F"/>
                  </a:solidFill>
                </a:rPr>
                <a:t>sosyal yaşamdan kopar.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226293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25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85578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Sağlığımıza zarar verebilir!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696" y="1800721"/>
            <a:ext cx="3661093" cy="3684363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5886" y="1802452"/>
            <a:ext cx="3862516" cy="35290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246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22000" r="-9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905290" y="375036"/>
            <a:ext cx="77177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Başka zararları yok mu?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787725" y="5244614"/>
            <a:ext cx="11414107" cy="1035000"/>
            <a:chOff x="787725" y="5244614"/>
            <a:chExt cx="11414107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7725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0" name="Grup 9"/>
          <p:cNvGrpSpPr/>
          <p:nvPr/>
        </p:nvGrpSpPr>
        <p:grpSpPr>
          <a:xfrm>
            <a:off x="1103567" y="2062640"/>
            <a:ext cx="4449082" cy="461665"/>
            <a:chOff x="554927" y="1881525"/>
            <a:chExt cx="4449082" cy="461665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7" y="1881525"/>
              <a:ext cx="42578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dirty="0">
                  <a:solidFill>
                    <a:srgbClr val="00B050"/>
                  </a:solidFill>
                </a:rPr>
                <a:t>Kişiler arası duyarlılıklar azalması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1129692" y="2861426"/>
            <a:ext cx="2566580" cy="461665"/>
            <a:chOff x="554927" y="1881525"/>
            <a:chExt cx="2566580" cy="461665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23753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dirty="0">
                  <a:solidFill>
                    <a:srgbClr val="FF0000"/>
                  </a:solidFill>
                </a:rPr>
                <a:t>Özgüvende düşüş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0" name="Grup 29"/>
          <p:cNvGrpSpPr/>
          <p:nvPr/>
        </p:nvGrpSpPr>
        <p:grpSpPr>
          <a:xfrm>
            <a:off x="1168881" y="4318361"/>
            <a:ext cx="5295019" cy="830997"/>
            <a:chOff x="554927" y="1881525"/>
            <a:chExt cx="5295019" cy="830997"/>
          </a:xfrm>
        </p:grpSpPr>
        <p:sp>
          <p:nvSpPr>
            <p:cNvPr id="31" name="Metin kutusu 30"/>
            <p:cNvSpPr txBox="1"/>
            <p:nvPr/>
          </p:nvSpPr>
          <p:spPr>
            <a:xfrm>
              <a:off x="746177" y="1881525"/>
              <a:ext cx="5103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dirty="0">
                  <a:solidFill>
                    <a:srgbClr val="0070C0"/>
                  </a:solidFill>
                </a:rPr>
                <a:t>Çevreyle arasındaki ilişkinin zayıflaması </a:t>
              </a:r>
            </a:p>
            <a:p>
              <a:r>
                <a:rPr lang="tr-TR" sz="2400" dirty="0">
                  <a:solidFill>
                    <a:srgbClr val="0070C0"/>
                  </a:solidFill>
                </a:rPr>
                <a:t>ya da kopması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1168883" y="3707776"/>
            <a:ext cx="5120741" cy="461665"/>
            <a:chOff x="554927" y="1881525"/>
            <a:chExt cx="5120741" cy="461665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49294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dirty="0">
                  <a:solidFill>
                    <a:srgbClr val="002060"/>
                  </a:solidFill>
                </a:rPr>
                <a:t>Sürekli uykusuz ve yorgun görünmeler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17934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22000" r="-9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813850" y="388099"/>
            <a:ext cx="77177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Başka zararları yok mu?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153484" y="5231551"/>
            <a:ext cx="11048348" cy="1048063"/>
            <a:chOff x="1153484" y="5231551"/>
            <a:chExt cx="11048348" cy="1048063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3484" y="5231551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0" name="Grup 9"/>
          <p:cNvGrpSpPr/>
          <p:nvPr/>
        </p:nvGrpSpPr>
        <p:grpSpPr>
          <a:xfrm>
            <a:off x="1155818" y="2198938"/>
            <a:ext cx="6316137" cy="830997"/>
            <a:chOff x="554927" y="1881525"/>
            <a:chExt cx="6316137" cy="830997"/>
          </a:xfrm>
        </p:grpSpPr>
        <p:sp>
          <p:nvSpPr>
            <p:cNvPr id="16" name="Metin kutusu 15"/>
            <p:cNvSpPr txBox="1"/>
            <p:nvPr/>
          </p:nvSpPr>
          <p:spPr>
            <a:xfrm>
              <a:off x="759240" y="1881525"/>
              <a:ext cx="61118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dirty="0">
                  <a:solidFill>
                    <a:srgbClr val="00B050"/>
                  </a:solidFill>
                </a:rPr>
                <a:t>İnternetteki arkadaşlıkları fiziksel </a:t>
              </a:r>
              <a:r>
                <a:rPr lang="tr-TR" sz="2400" dirty="0" smtClean="0">
                  <a:solidFill>
                    <a:srgbClr val="00B050"/>
                  </a:solidFill>
                </a:rPr>
                <a:t>arkadaşlıklara </a:t>
              </a:r>
              <a:r>
                <a:rPr lang="tr-TR" sz="2400" dirty="0">
                  <a:solidFill>
                    <a:srgbClr val="00B050"/>
                  </a:solidFill>
                </a:rPr>
                <a:t>tercih etme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043831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1208071" y="3288584"/>
            <a:ext cx="5385464" cy="461665"/>
            <a:chOff x="581053" y="1881525"/>
            <a:chExt cx="5385464" cy="461665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52203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dirty="0">
                  <a:solidFill>
                    <a:srgbClr val="FF0000"/>
                  </a:solidFill>
                </a:rPr>
                <a:t>Sosyal gelişimde önemli ölçüde gerileme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1053" y="2043831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1195008" y="4117188"/>
            <a:ext cx="5075233" cy="830997"/>
            <a:chOff x="567990" y="1881525"/>
            <a:chExt cx="5075233" cy="830997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48970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dirty="0">
                  <a:solidFill>
                    <a:srgbClr val="0070C0"/>
                  </a:solidFill>
                </a:rPr>
                <a:t>Sosyal kaygı düzeyinde ve saldırganlık </a:t>
              </a:r>
            </a:p>
            <a:p>
              <a:r>
                <a:rPr lang="tr-TR" sz="2400" dirty="0">
                  <a:solidFill>
                    <a:srgbClr val="0070C0"/>
                  </a:solidFill>
                </a:rPr>
                <a:t>davranışlarında yükselme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7990" y="2096082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37357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22000" r="-9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892227" y="348911"/>
            <a:ext cx="77177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Başka zararları yok mu?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114296" y="5270739"/>
            <a:ext cx="11087536" cy="1035000"/>
            <a:chOff x="1114296" y="5270739"/>
            <a:chExt cx="11087536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4296" y="5270739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0" name="Grup 9"/>
          <p:cNvGrpSpPr/>
          <p:nvPr/>
        </p:nvGrpSpPr>
        <p:grpSpPr>
          <a:xfrm>
            <a:off x="1051315" y="2159749"/>
            <a:ext cx="4419267" cy="830997"/>
            <a:chOff x="554927" y="1881525"/>
            <a:chExt cx="4419267" cy="830997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7" y="1881525"/>
              <a:ext cx="422801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dirty="0">
                  <a:solidFill>
                    <a:srgbClr val="00B050"/>
                  </a:solidFill>
                </a:rPr>
                <a:t>Giderek yalnızlaşma ve yüz yüze </a:t>
              </a:r>
            </a:p>
            <a:p>
              <a:r>
                <a:rPr lang="tr-TR" sz="2400" dirty="0">
                  <a:solidFill>
                    <a:srgbClr val="00B050"/>
                  </a:solidFill>
                </a:rPr>
                <a:t>ilişki kurmakta güçlük yaşama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1064378" y="3314710"/>
            <a:ext cx="4924790" cy="461665"/>
            <a:chOff x="554927" y="1881525"/>
            <a:chExt cx="4924790" cy="461665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47335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dirty="0">
                  <a:solidFill>
                    <a:srgbClr val="E61F4F"/>
                  </a:solidFill>
                </a:rPr>
                <a:t>İçe dönüklük (çekinme-kaçınma hâli)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1077441" y="4408280"/>
            <a:ext cx="4097704" cy="461665"/>
            <a:chOff x="554927" y="1881525"/>
            <a:chExt cx="4097704" cy="461665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39064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dirty="0">
                  <a:solidFill>
                    <a:srgbClr val="0070C0"/>
                  </a:solidFill>
                </a:rPr>
                <a:t>Kuru gözler, baş ve sırt ağrıları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32264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3331828" y="1696072"/>
            <a:ext cx="5528345" cy="35485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481179"/>
            <a:ext cx="10354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/>
              <a:t>Teknoloji bağımlılığının olumsuz etkileri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29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pic>
        <p:nvPicPr>
          <p:cNvPr id="2" name="TeknolojiBagimliligininOlumsuzEtkiler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95509" y="1696072"/>
            <a:ext cx="2000983" cy="35485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526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 animBg="1"/>
      <p:bldP spid="13" grpId="0" animBg="1"/>
      <p:bldP spid="14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0000"/>
            </a:blip>
            <a:srcRect/>
            <a:stretch>
              <a:fillRect l="-12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453930" y="388099"/>
            <a:ext cx="55098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Bağımlılık nedir?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1786613" y="1485719"/>
            <a:ext cx="63462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rgbClr val="FF0000"/>
                </a:solidFill>
              </a:rPr>
              <a:t>Bağımlılık kişinin kullandığı bir nesne veya yaptığı </a:t>
            </a:r>
          </a:p>
          <a:p>
            <a:r>
              <a:rPr lang="tr-TR" sz="2400" dirty="0">
                <a:solidFill>
                  <a:srgbClr val="FF0000"/>
                </a:solidFill>
              </a:rPr>
              <a:t>bir eylem üzerinde kontrolünü kaybetmesi ve </a:t>
            </a:r>
          </a:p>
          <a:p>
            <a:r>
              <a:rPr lang="tr-TR" sz="2400" dirty="0">
                <a:solidFill>
                  <a:srgbClr val="FF0000"/>
                </a:solidFill>
              </a:rPr>
              <a:t>onsuz bir yaşam sürememeye başlamasıdır.</a:t>
            </a:r>
          </a:p>
        </p:txBody>
      </p:sp>
      <p:grpSp>
        <p:nvGrpSpPr>
          <p:cNvPr id="102" name="Grup 101"/>
          <p:cNvGrpSpPr/>
          <p:nvPr/>
        </p:nvGrpSpPr>
        <p:grpSpPr>
          <a:xfrm>
            <a:off x="474215" y="5296865"/>
            <a:ext cx="11518611" cy="1035000"/>
            <a:chOff x="683221" y="5270739"/>
            <a:chExt cx="11518611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221" y="5270739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2152375" y="2763694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2400" dirty="0">
                <a:solidFill>
                  <a:srgbClr val="00B050"/>
                </a:solidFill>
              </a:rPr>
              <a:t>Kullanım ve davranış hayatın ciddi bir bölümünü </a:t>
            </a:r>
            <a:r>
              <a:rPr lang="tr-TR" sz="2400" dirty="0" smtClean="0">
                <a:solidFill>
                  <a:srgbClr val="00B050"/>
                </a:solidFill>
              </a:rPr>
              <a:t>kaplar</a:t>
            </a:r>
            <a:r>
              <a:rPr lang="tr-TR" sz="2400" dirty="0">
                <a:solidFill>
                  <a:srgbClr val="00B050"/>
                </a:solidFill>
              </a:rPr>
              <a:t>, kişi yapmak zorunda olduğu </a:t>
            </a:r>
          </a:p>
          <a:p>
            <a:r>
              <a:rPr lang="tr-TR" sz="2400" dirty="0">
                <a:solidFill>
                  <a:srgbClr val="00B050"/>
                </a:solidFill>
              </a:rPr>
              <a:t>işler ve ilişkiler dışında bütün vaktini ve  </a:t>
            </a:r>
          </a:p>
          <a:p>
            <a:r>
              <a:rPr lang="tr-TR" sz="2400" dirty="0">
                <a:solidFill>
                  <a:srgbClr val="00B050"/>
                </a:solidFill>
              </a:rPr>
              <a:t>fiziksel enerjisini büyük oranda bağımlı </a:t>
            </a:r>
          </a:p>
          <a:p>
            <a:r>
              <a:rPr lang="tr-TR" sz="2400" dirty="0">
                <a:solidFill>
                  <a:srgbClr val="00B050"/>
                </a:solidFill>
              </a:rPr>
              <a:t>olduğu maddeye veya eyleme yatırır.</a:t>
            </a:r>
          </a:p>
        </p:txBody>
      </p:sp>
      <p:sp>
        <p:nvSpPr>
          <p:cNvPr id="6" name="Dikdörtgen 5"/>
          <p:cNvSpPr/>
          <p:nvPr/>
        </p:nvSpPr>
        <p:spPr>
          <a:xfrm>
            <a:off x="2936146" y="4886887"/>
            <a:ext cx="39871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</a:rPr>
              <a:t>Günümüzde sıklıkla görülen </a:t>
            </a:r>
          </a:p>
          <a:p>
            <a:r>
              <a:rPr lang="tr-TR" sz="2400" dirty="0">
                <a:solidFill>
                  <a:srgbClr val="0070C0"/>
                </a:solidFill>
              </a:rPr>
              <a:t>bağımlılıklardan biri de </a:t>
            </a:r>
          </a:p>
          <a:p>
            <a:r>
              <a:rPr lang="tr-TR" sz="2400" dirty="0">
                <a:solidFill>
                  <a:srgbClr val="0070C0"/>
                </a:solidFill>
              </a:rPr>
              <a:t>teknoloji bağımlılığıdır.</a:t>
            </a:r>
            <a:endParaRPr lang="tr-TR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638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16" grpId="0"/>
      <p:bldP spid="28" grpId="0" animBg="1"/>
      <p:bldP spid="3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97" y="4021518"/>
            <a:ext cx="5529489" cy="1137646"/>
          </a:xfrm>
          <a:prstGeom prst="rect">
            <a:avLst/>
          </a:prstGeom>
        </p:spPr>
      </p:pic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858879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774662" y="5257677"/>
            <a:ext cx="11427170" cy="1035000"/>
            <a:chOff x="774662" y="5257677"/>
            <a:chExt cx="11427170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30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662" y="5257677"/>
              <a:ext cx="2148750" cy="1035000"/>
            </a:xfrm>
            <a:prstGeom prst="rect">
              <a:avLst/>
            </a:prstGeom>
          </p:spPr>
        </p:pic>
      </p:grpSp>
      <p:sp>
        <p:nvSpPr>
          <p:cNvPr id="16" name="Metin kutusu 15"/>
          <p:cNvSpPr txBox="1"/>
          <p:nvPr/>
        </p:nvSpPr>
        <p:spPr>
          <a:xfrm>
            <a:off x="958298" y="1592698"/>
            <a:ext cx="504176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002060"/>
                </a:solidFill>
              </a:rPr>
              <a:t>Soruları okuyup kendinizi değerlendiriniz. </a:t>
            </a:r>
          </a:p>
          <a:p>
            <a:r>
              <a:rPr lang="tr-TR" sz="2000" dirty="0">
                <a:solidFill>
                  <a:srgbClr val="002060"/>
                </a:solidFill>
              </a:rPr>
              <a:t>Kendinize yandaki puanlardan uygun </a:t>
            </a:r>
          </a:p>
          <a:p>
            <a:r>
              <a:rPr lang="tr-TR" sz="2000" dirty="0">
                <a:solidFill>
                  <a:srgbClr val="002060"/>
                </a:solidFill>
              </a:rPr>
              <a:t>olanı veriniz ve verdiğiniz puanı not ediniz. </a:t>
            </a:r>
          </a:p>
          <a:p>
            <a:endParaRPr lang="tr-TR" sz="2000" dirty="0">
              <a:solidFill>
                <a:srgbClr val="575757"/>
              </a:solidFill>
            </a:endParaRPr>
          </a:p>
          <a:p>
            <a:r>
              <a:rPr lang="tr-TR" sz="2000" dirty="0">
                <a:solidFill>
                  <a:srgbClr val="00B0F0"/>
                </a:solidFill>
              </a:rPr>
              <a:t>Testin sonunda puanlarınızı toplayınız. </a:t>
            </a:r>
          </a:p>
          <a:p>
            <a:r>
              <a:rPr lang="tr-TR" sz="2000" dirty="0">
                <a:solidFill>
                  <a:srgbClr val="00B0F0"/>
                </a:solidFill>
              </a:rPr>
              <a:t>Böylece internet ve teknoloji bağımlılığı </a:t>
            </a:r>
          </a:p>
          <a:p>
            <a:r>
              <a:rPr lang="tr-TR" sz="2000" dirty="0">
                <a:solidFill>
                  <a:srgbClr val="00B0F0"/>
                </a:solidFill>
              </a:rPr>
              <a:t>konusunda durumunuzu belirlemiş olacaksınız</a:t>
            </a:r>
            <a:r>
              <a:rPr lang="tr-TR" sz="2000" dirty="0">
                <a:solidFill>
                  <a:srgbClr val="575757"/>
                </a:solidFill>
              </a:rPr>
              <a:t>.</a:t>
            </a:r>
          </a:p>
        </p:txBody>
      </p:sp>
      <p:sp>
        <p:nvSpPr>
          <p:cNvPr id="45" name="Dikdörtgen 44"/>
          <p:cNvSpPr/>
          <p:nvPr/>
        </p:nvSpPr>
        <p:spPr>
          <a:xfrm>
            <a:off x="1400755" y="4393268"/>
            <a:ext cx="3691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Haydi o zaman, soruları cevaplayalım.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5711" y="1802114"/>
            <a:ext cx="4590000" cy="3442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447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16" grpId="0"/>
      <p:bldP spid="4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728250" y="375036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153484" y="5231551"/>
            <a:ext cx="11048348" cy="1048063"/>
            <a:chOff x="1153484" y="5231551"/>
            <a:chExt cx="11048348" cy="1048063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31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3484" y="5231551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2466401" y="1566956"/>
            <a:ext cx="70093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Bilgisayar ya da diğer teknolojik aygıtlarınla geçirdiğin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zaman yüzünden gündelik sorumluluklarında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aksama oluyor mu?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292543" y="1527767"/>
            <a:ext cx="884413" cy="1200329"/>
            <a:chOff x="652463" y="581550"/>
            <a:chExt cx="884413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1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4216824" y="2990732"/>
            <a:ext cx="24186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00B050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F0"/>
                </a:solidFill>
              </a:rPr>
              <a:t>Zaman </a:t>
            </a:r>
            <a:r>
              <a:rPr lang="tr-TR" sz="2400" b="1" dirty="0">
                <a:solidFill>
                  <a:srgbClr val="00B0F0"/>
                </a:solidFill>
              </a:rPr>
              <a:t>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D18D05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231F20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="" xmlns:p14="http://schemas.microsoft.com/office/powerpoint/2010/main" val="11781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506182" y="375036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114296" y="5322991"/>
            <a:ext cx="11087536" cy="1035000"/>
            <a:chOff x="1114296" y="5322991"/>
            <a:chExt cx="11087536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32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4296" y="5322991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2701532" y="1733515"/>
            <a:ext cx="6381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Daha fazla internette kalmak için evdeki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sorumluluklarınızı ne sıklıkta ihmal ediyorsunuz?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723618" y="1566955"/>
            <a:ext cx="884413" cy="1200329"/>
            <a:chOff x="652463" y="581550"/>
            <a:chExt cx="884413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2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4177635" y="3016858"/>
            <a:ext cx="24186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50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F0"/>
                </a:solidFill>
              </a:rPr>
              <a:t>Zaman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D18D05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231F20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E61F4F"/>
                </a:solidFill>
              </a:rPr>
              <a:t>Her zaman</a:t>
            </a:r>
            <a:endParaRPr lang="tr-TR" sz="2400" b="1" dirty="0">
              <a:solidFill>
                <a:srgbClr val="E61F4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474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702124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153484" y="5231551"/>
            <a:ext cx="11048348" cy="1048063"/>
            <a:chOff x="1153484" y="5231551"/>
            <a:chExt cx="11048348" cy="1048063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33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3484" y="5231551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2544778" y="1759641"/>
            <a:ext cx="5475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İnternetin heyecanını dostlarınızın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yakınlığına ne sıklıkta tercih ediyorsunuz?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436234" y="1632269"/>
            <a:ext cx="884413" cy="1200329"/>
            <a:chOff x="652463" y="581550"/>
            <a:chExt cx="884413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3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3903315" y="2990734"/>
            <a:ext cx="24186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50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F0"/>
                </a:solidFill>
              </a:rPr>
              <a:t>Zaman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D18D05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231F20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E61F4F"/>
                </a:solidFill>
              </a:rPr>
              <a:t>Her zaman</a:t>
            </a:r>
            <a:endParaRPr lang="tr-TR" sz="2400" b="1" dirty="0">
              <a:solidFill>
                <a:srgbClr val="E61F4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987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610684" y="375036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114296" y="5270740"/>
            <a:ext cx="11087536" cy="1035000"/>
            <a:chOff x="1114296" y="5270740"/>
            <a:chExt cx="11087536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34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4296" y="5270740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2819099" y="1746577"/>
            <a:ext cx="4906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İnternet üzerinden ne sıklıkta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yeni biriyle arkadaşlık kuruyorsunuz?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841183" y="1619207"/>
            <a:ext cx="884413" cy="1200329"/>
            <a:chOff x="652463" y="581550"/>
            <a:chExt cx="884413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4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4099259" y="3029922"/>
            <a:ext cx="24186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50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F0"/>
                </a:solidFill>
              </a:rPr>
              <a:t>Zaman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D18D05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231F20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E61F4F"/>
                </a:solidFill>
              </a:rPr>
              <a:t>Her zaman</a:t>
            </a:r>
            <a:endParaRPr lang="tr-TR" sz="2400" b="1" dirty="0">
              <a:solidFill>
                <a:srgbClr val="E61F4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487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636810" y="401162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179610" y="5231551"/>
            <a:ext cx="11022222" cy="1048063"/>
            <a:chOff x="1179610" y="5231551"/>
            <a:chExt cx="11022222" cy="1048063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35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9610" y="5231551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2792972" y="1720452"/>
            <a:ext cx="59069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Hayatınızdaki insanlar internette geçirdiğiniz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süre konusunda ne sıklıkta şikâyet ediyorlar?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736680" y="1540830"/>
            <a:ext cx="884413" cy="1200329"/>
            <a:chOff x="652463" y="581550"/>
            <a:chExt cx="884413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5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4099259" y="3056046"/>
            <a:ext cx="24186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50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F0"/>
                </a:solidFill>
              </a:rPr>
              <a:t>Zaman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D18D05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231F20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E61F4F"/>
                </a:solidFill>
              </a:rPr>
              <a:t>Her zaman</a:t>
            </a:r>
            <a:endParaRPr lang="tr-TR" sz="2400" b="1" dirty="0">
              <a:solidFill>
                <a:srgbClr val="E61F4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601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571495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166547" y="5283803"/>
            <a:ext cx="11035285" cy="1035000"/>
            <a:chOff x="1166547" y="5283803"/>
            <a:chExt cx="11035285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36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6547" y="5283803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2335772" y="1733515"/>
            <a:ext cx="70496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İnternette geçirdiğiniz zaman nedeniyle işinizde ya da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derslerinizde ne sıklıkta problem yaşıyorsunuz?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357858" y="1580018"/>
            <a:ext cx="884413" cy="1200329"/>
            <a:chOff x="652463" y="581550"/>
            <a:chExt cx="884413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6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4073133" y="3016859"/>
            <a:ext cx="241867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50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F0"/>
                </a:solidFill>
              </a:rPr>
              <a:t>Zaman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D18D05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231F20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E61F4F"/>
                </a:solidFill>
              </a:rPr>
              <a:t>Her zaman</a:t>
            </a:r>
          </a:p>
          <a:p>
            <a:pPr marL="457200" indent="-457200"/>
            <a:endParaRPr lang="tr-TR" sz="2400" b="1" dirty="0">
              <a:solidFill>
                <a:srgbClr val="E61F4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46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728250" y="401162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127358" y="5257677"/>
            <a:ext cx="11074474" cy="1035000"/>
            <a:chOff x="1127358" y="5257677"/>
            <a:chExt cx="11074474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37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7358" y="5257677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2597030" y="1733515"/>
            <a:ext cx="6655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Bir şey yapmadan önce sosyal medya hesaplarınızı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sıklıkta kontrol ediyorsunuz?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658303" y="1566955"/>
            <a:ext cx="884413" cy="1200329"/>
            <a:chOff x="652463" y="581550"/>
            <a:chExt cx="884413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7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4073132" y="3042984"/>
            <a:ext cx="24186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50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F0"/>
                </a:solidFill>
              </a:rPr>
              <a:t>Zaman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D18D05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231F20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E61F4F"/>
                </a:solidFill>
              </a:rPr>
              <a:t>Her zaman</a:t>
            </a:r>
            <a:endParaRPr lang="tr-TR" sz="2400" b="1" dirty="0">
              <a:solidFill>
                <a:srgbClr val="E61F4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269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649873" y="375036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231861" y="5283803"/>
            <a:ext cx="10969971" cy="1035000"/>
            <a:chOff x="1231861" y="5283803"/>
            <a:chExt cx="10969971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38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1861" y="5283803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2296584" y="1694326"/>
            <a:ext cx="69011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İşteki veya dersteki performansınız ya da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üretkenliğiniz ne sıklıkta internet sebebiyle düşüyor?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410109" y="1619207"/>
            <a:ext cx="884413" cy="1200329"/>
            <a:chOff x="652463" y="581550"/>
            <a:chExt cx="884413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8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4086196" y="3029921"/>
            <a:ext cx="241867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50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F0"/>
                </a:solidFill>
              </a:rPr>
              <a:t>Zaman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D18D05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231F20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E61F4F"/>
                </a:solidFill>
              </a:rPr>
              <a:t>Her zaman</a:t>
            </a:r>
          </a:p>
          <a:p>
            <a:pPr marL="457200" indent="-457200"/>
            <a:endParaRPr lang="tr-TR" sz="2400" b="1" dirty="0">
              <a:solidFill>
                <a:srgbClr val="E61F4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750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7282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140422" y="5322992"/>
            <a:ext cx="11061410" cy="1035000"/>
            <a:chOff x="1140422" y="5322992"/>
            <a:chExt cx="11061410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39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422" y="5322992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2597030" y="1746577"/>
            <a:ext cx="61009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İnternette ne yaptığınız sorulduğunda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ne sıklıkta saldırgan ya da ketum oluyorsunuz?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658303" y="1580018"/>
            <a:ext cx="884413" cy="1200329"/>
            <a:chOff x="652463" y="581550"/>
            <a:chExt cx="884413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9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4073133" y="3003796"/>
            <a:ext cx="241867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50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F0"/>
                </a:solidFill>
              </a:rPr>
              <a:t>Zaman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D18D05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231F20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E61F4F"/>
                </a:solidFill>
              </a:rPr>
              <a:t>Her zaman</a:t>
            </a:r>
          </a:p>
          <a:p>
            <a:pPr marL="457200" indent="-457200">
              <a:buAutoNum type="arabicParenR"/>
            </a:pPr>
            <a:endParaRPr lang="tr-TR" sz="2400" b="1" dirty="0">
              <a:solidFill>
                <a:srgbClr val="E61F4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358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088170" y="5649563"/>
            <a:ext cx="11113662" cy="1035000"/>
            <a:chOff x="1088170" y="5649563"/>
            <a:chExt cx="1111366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8170" y="5649563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1271050" y="388099"/>
            <a:ext cx="65317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Teknoloji bağımlılığı</a:t>
            </a:r>
          </a:p>
          <a:p>
            <a:r>
              <a:rPr lang="tr-TR" sz="6000" b="1" dirty="0" smtClean="0"/>
              <a:t>           nedir</a:t>
            </a:r>
            <a:r>
              <a:rPr lang="tr-TR" sz="6000" b="1" dirty="0"/>
              <a:t>?</a:t>
            </a:r>
          </a:p>
        </p:txBody>
      </p:sp>
      <p:sp>
        <p:nvSpPr>
          <p:cNvPr id="30" name="Metin kutusu 29"/>
          <p:cNvSpPr txBox="1"/>
          <p:nvPr/>
        </p:nvSpPr>
        <p:spPr>
          <a:xfrm>
            <a:off x="879165" y="2573384"/>
            <a:ext cx="62270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solidFill>
                  <a:srgbClr val="00B050"/>
                </a:solidFill>
              </a:rPr>
              <a:t>    Teknolojiyi </a:t>
            </a:r>
            <a:r>
              <a:rPr lang="tr-TR" sz="2800" dirty="0">
                <a:solidFill>
                  <a:srgbClr val="00B050"/>
                </a:solidFill>
              </a:rPr>
              <a:t>kullanmada </a:t>
            </a:r>
          </a:p>
          <a:p>
            <a:r>
              <a:rPr lang="tr-TR" sz="2800" dirty="0" smtClean="0">
                <a:solidFill>
                  <a:srgbClr val="00B050"/>
                </a:solidFill>
              </a:rPr>
              <a:t>    ve </a:t>
            </a:r>
            <a:r>
              <a:rPr lang="tr-TR" sz="2800" dirty="0">
                <a:solidFill>
                  <a:srgbClr val="00B050"/>
                </a:solidFill>
              </a:rPr>
              <a:t>onunla ilişkide </a:t>
            </a:r>
            <a:r>
              <a:rPr lang="tr-TR" sz="2800" dirty="0"/>
              <a:t>kişinin</a:t>
            </a:r>
            <a:r>
              <a:rPr lang="tr-TR" sz="2800" dirty="0">
                <a:solidFill>
                  <a:srgbClr val="002060"/>
                </a:solidFill>
              </a:rPr>
              <a:t> </a:t>
            </a:r>
            <a:endParaRPr lang="tr-TR" sz="28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tr-TR" sz="2800" dirty="0" smtClean="0">
                <a:solidFill>
                  <a:schemeClr val="accent2">
                    <a:lumMod val="75000"/>
                  </a:schemeClr>
                </a:solidFill>
              </a:rPr>
              <a:t> iradesini kaybetmesi,</a:t>
            </a:r>
          </a:p>
          <a:p>
            <a:pPr>
              <a:buFont typeface="Wingdings" pitchFamily="2" charset="2"/>
              <a:buChar char="Ø"/>
            </a:pPr>
            <a:r>
              <a:rPr lang="tr-TR" sz="2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sz="2800" dirty="0">
                <a:solidFill>
                  <a:srgbClr val="0070C0"/>
                </a:solidFill>
              </a:rPr>
              <a:t>kendini denetleyememesi </a:t>
            </a:r>
            <a:r>
              <a:rPr lang="tr-TR" sz="2800" dirty="0" smtClean="0">
                <a:solidFill>
                  <a:srgbClr val="0070C0"/>
                </a:solidFill>
              </a:rPr>
              <a:t>ve</a:t>
            </a:r>
            <a:endParaRPr lang="tr-TR" sz="280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tr-TR" sz="2800" dirty="0" smtClean="0">
                <a:solidFill>
                  <a:srgbClr val="575757"/>
                </a:solidFill>
              </a:rPr>
              <a:t> </a:t>
            </a:r>
            <a:r>
              <a:rPr lang="tr-TR" sz="2800" dirty="0" smtClean="0">
                <a:solidFill>
                  <a:srgbClr val="C00000"/>
                </a:solidFill>
              </a:rPr>
              <a:t>onsuz </a:t>
            </a:r>
            <a:r>
              <a:rPr lang="tr-TR" sz="2800" dirty="0">
                <a:solidFill>
                  <a:srgbClr val="C00000"/>
                </a:solidFill>
              </a:rPr>
              <a:t>bir yaşam sürememeye </a:t>
            </a:r>
          </a:p>
          <a:p>
            <a:r>
              <a:rPr lang="tr-TR" sz="2800" dirty="0" smtClean="0">
                <a:solidFill>
                  <a:srgbClr val="C00000"/>
                </a:solidFill>
              </a:rPr>
              <a:t>     başlaması </a:t>
            </a:r>
            <a:r>
              <a:rPr lang="tr-TR" sz="2800" dirty="0">
                <a:solidFill>
                  <a:srgbClr val="C00000"/>
                </a:solidFill>
              </a:rPr>
              <a:t>hâlidir.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16750" y="158432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t="-24000" r="-36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71547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30" grpId="0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610684" y="361974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205736" y="5257677"/>
            <a:ext cx="10996096" cy="1035000"/>
            <a:chOff x="1205736" y="5257677"/>
            <a:chExt cx="10996096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40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5736" y="5257677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2414149" y="1707390"/>
            <a:ext cx="82262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Hayatınızla alakalı sizi rahatsız eden düşünceleri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ne sıklıkta interneti kullanarak zihninizden uzaklaştırıyorsunuz?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007345" y="1566955"/>
            <a:ext cx="1352491" cy="1200329"/>
            <a:chOff x="184385" y="581550"/>
            <a:chExt cx="1352491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10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4086196" y="3029921"/>
            <a:ext cx="24186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50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F0"/>
                </a:solidFill>
              </a:rPr>
              <a:t>Zaman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D18D05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231F20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E61F4F"/>
                </a:solidFill>
              </a:rPr>
              <a:t>Her zaman</a:t>
            </a:r>
            <a:endParaRPr lang="tr-TR" sz="2400" b="1" dirty="0">
              <a:solidFill>
                <a:srgbClr val="E61F4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874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675999" y="401162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153484" y="5283803"/>
            <a:ext cx="11048348" cy="1035000"/>
            <a:chOff x="1153484" y="5283803"/>
            <a:chExt cx="11048348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41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3484" y="5283803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2597030" y="1746578"/>
            <a:ext cx="63839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Ne sıklıkta kendinizi tekrar ne zaman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internete gireceğinizi düşünürken buluyorsunuz?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216351" y="1606143"/>
            <a:ext cx="1352491" cy="1200329"/>
            <a:chOff x="184385" y="581550"/>
            <a:chExt cx="1352491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11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4086196" y="3042984"/>
            <a:ext cx="24186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50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F0"/>
                </a:solidFill>
              </a:rPr>
              <a:t>Zaman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D18D05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231F20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E61F4F"/>
                </a:solidFill>
              </a:rPr>
              <a:t>Her zaman</a:t>
            </a:r>
            <a:endParaRPr lang="tr-TR" sz="2400" b="1" dirty="0">
              <a:solidFill>
                <a:srgbClr val="E61F4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752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702124" y="375037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140422" y="5270739"/>
            <a:ext cx="11061410" cy="1035000"/>
            <a:chOff x="1140422" y="5270739"/>
            <a:chExt cx="11061410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42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422" y="5270739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2623155" y="1720452"/>
            <a:ext cx="70485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İnternetin olmadığı bir hayatın boş,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keyifsiz ve sıkıcı olacağını ne sıklıkta düşünüyorsunuz?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268602" y="1566955"/>
            <a:ext cx="1352491" cy="1200329"/>
            <a:chOff x="184385" y="581550"/>
            <a:chExt cx="1352491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12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4033944" y="3042984"/>
            <a:ext cx="24186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50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F0"/>
                </a:solidFill>
              </a:rPr>
              <a:t>Zaman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D18D05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231F20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E61F4F"/>
                </a:solidFill>
              </a:rPr>
              <a:t>Her zaman</a:t>
            </a:r>
            <a:endParaRPr lang="tr-TR" sz="2400" b="1" dirty="0">
              <a:solidFill>
                <a:srgbClr val="E61F4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02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702124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127358" y="5283803"/>
            <a:ext cx="11074474" cy="1035000"/>
            <a:chOff x="1127358" y="5283803"/>
            <a:chExt cx="11074474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43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7358" y="5283803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2466401" y="1720452"/>
            <a:ext cx="74372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İnternetteyken meşgul edildiğinizde ne sıklıkta bağırıyor,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sinirleniyor ya da sıkılmış duruyorsunuz?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111848" y="1527767"/>
            <a:ext cx="1352491" cy="1200329"/>
            <a:chOff x="184385" y="581550"/>
            <a:chExt cx="1352491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13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4073133" y="3042984"/>
            <a:ext cx="24186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50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F0"/>
                </a:solidFill>
              </a:rPr>
              <a:t>Zaman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D18D05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231F20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E61F4F"/>
                </a:solidFill>
              </a:rPr>
              <a:t>Her zaman</a:t>
            </a:r>
            <a:endParaRPr lang="tr-TR" sz="2400" b="1" dirty="0">
              <a:solidFill>
                <a:srgbClr val="E61F4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341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649873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153484" y="5296865"/>
            <a:ext cx="11048348" cy="1035000"/>
            <a:chOff x="1153484" y="5296865"/>
            <a:chExt cx="11048348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44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3484" y="5296865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2414150" y="1798830"/>
            <a:ext cx="66311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Gece geç vakitlere kadar internette olduğunuz için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ne sıklıkta uykusuz kalıyorsunuz?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059597" y="1566955"/>
            <a:ext cx="1352491" cy="1200329"/>
            <a:chOff x="184385" y="581550"/>
            <a:chExt cx="1352491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14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4020881" y="3016859"/>
            <a:ext cx="24186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50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F0"/>
                </a:solidFill>
              </a:rPr>
              <a:t>Zaman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D18D05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231F20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E61F4F"/>
                </a:solidFill>
              </a:rPr>
              <a:t>Her zaman</a:t>
            </a:r>
            <a:endParaRPr lang="tr-TR" sz="2400" b="1" dirty="0">
              <a:solidFill>
                <a:srgbClr val="E61F4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763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741313" y="375036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218799" y="5257677"/>
            <a:ext cx="10983033" cy="1035000"/>
            <a:chOff x="1218799" y="5257677"/>
            <a:chExt cx="10983033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45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8799" y="5257677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2388024" y="1720452"/>
            <a:ext cx="75646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İnternette olmadığınızda internete ne zaman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geri döneceğinizle ne sıklıkta meşgul oluyorsunuz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veya internette olduğunuzu ne sıklıkta hayal ediyorsunuz?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033471" y="1632269"/>
            <a:ext cx="1352491" cy="1200329"/>
            <a:chOff x="184385" y="581550"/>
            <a:chExt cx="1352491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15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4020881" y="3095236"/>
            <a:ext cx="24186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50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F0"/>
                </a:solidFill>
              </a:rPr>
              <a:t>Zaman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D18D05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231F20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E61F4F"/>
                </a:solidFill>
              </a:rPr>
              <a:t>Her zaman</a:t>
            </a:r>
            <a:endParaRPr lang="tr-TR" sz="2400" b="1" dirty="0">
              <a:solidFill>
                <a:srgbClr val="E61F4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808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715187" y="401162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153485" y="5296866"/>
            <a:ext cx="11048347" cy="1035000"/>
            <a:chOff x="1153485" y="5296866"/>
            <a:chExt cx="11048347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46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3485" y="5296866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2492527" y="1733515"/>
            <a:ext cx="59956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İnternetteyken kendinizi ne sıklıkta kendinize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“Birkaç dakika daha!” derken buluyorsunuz?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046533" y="1580018"/>
            <a:ext cx="1352491" cy="1200329"/>
            <a:chOff x="184385" y="581550"/>
            <a:chExt cx="1352491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16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4047007" y="3029921"/>
            <a:ext cx="24186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50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F0"/>
                </a:solidFill>
              </a:rPr>
              <a:t>Zaman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D18D05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231F20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E61F4F"/>
                </a:solidFill>
              </a:rPr>
              <a:t>Her zaman</a:t>
            </a:r>
            <a:endParaRPr lang="tr-TR" sz="2400" b="1" dirty="0">
              <a:solidFill>
                <a:srgbClr val="E61F4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624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702125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130590" y="5296866"/>
            <a:ext cx="11061410" cy="1035000"/>
            <a:chOff x="1140422" y="5296866"/>
            <a:chExt cx="11061410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47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422" y="5296866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2740721" y="1733515"/>
            <a:ext cx="64803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İnternette geçirdiğiniz vakti azaltmaya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ne sıklıkta çalışıyor ancak başarılı olamıyorsunuz?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333916" y="1540830"/>
            <a:ext cx="1352491" cy="1200329"/>
            <a:chOff x="184385" y="581550"/>
            <a:chExt cx="1352491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17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4073133" y="2977670"/>
            <a:ext cx="24186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50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F0"/>
                </a:solidFill>
              </a:rPr>
              <a:t>Zaman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D18D05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231F20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E61F4F"/>
                </a:solidFill>
              </a:rPr>
              <a:t>Her zaman</a:t>
            </a:r>
            <a:endParaRPr lang="tr-TR" sz="2400" b="1" dirty="0">
              <a:solidFill>
                <a:srgbClr val="E61F4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577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754376" y="401162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153484" y="5322991"/>
            <a:ext cx="11048348" cy="1035000"/>
            <a:chOff x="1153484" y="5322991"/>
            <a:chExt cx="11048348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48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3484" y="5322991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2466401" y="1759642"/>
            <a:ext cx="6068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İnternette ne kadar kaldığınızı yakınlarınızdan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saklamaya ne sıklıkta çalışıyorsunuz?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020408" y="1553893"/>
            <a:ext cx="1352491" cy="1200329"/>
            <a:chOff x="184385" y="581550"/>
            <a:chExt cx="1352491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18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3210984" y="2990732"/>
            <a:ext cx="241867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50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F0"/>
                </a:solidFill>
              </a:rPr>
              <a:t>Zaman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D18D05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231F20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E61F4F"/>
                </a:solidFill>
              </a:rPr>
              <a:t>Her zaman</a:t>
            </a:r>
          </a:p>
          <a:p>
            <a:pPr marL="457200" indent="-457200"/>
            <a:endParaRPr lang="tr-TR" sz="2400" b="1" dirty="0">
              <a:solidFill>
                <a:srgbClr val="E61F4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84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741313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49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2270458" y="1746578"/>
            <a:ext cx="64504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Arkadaşlarınızla dışarı gitmek yerine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internette kalmayı ne sıklıkta tercih ediyorsunuz?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811403" y="1566955"/>
            <a:ext cx="1352491" cy="1200329"/>
            <a:chOff x="184385" y="581550"/>
            <a:chExt cx="1352491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19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2779910" y="3029921"/>
            <a:ext cx="24186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50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F0"/>
                </a:solidFill>
              </a:rPr>
              <a:t>Zaman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D18D05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231F20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E61F4F"/>
                </a:solidFill>
              </a:rPr>
              <a:t>Her zaman</a:t>
            </a:r>
            <a:endParaRPr lang="tr-TR" sz="2400" b="1" dirty="0">
              <a:solidFill>
                <a:srgbClr val="E61F4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124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709347" y="5244614"/>
            <a:ext cx="11492485" cy="1035000"/>
            <a:chOff x="709347" y="5244614"/>
            <a:chExt cx="11492485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>
                        <a:lumMod val="85000"/>
                      </a:schemeClr>
                    </a:solidFill>
                  </a:rPr>
                  <a:t>05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9347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1959429" y="361974"/>
            <a:ext cx="8934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0" b="1" dirty="0" smtClean="0"/>
              <a:t>   Belirtileri </a:t>
            </a:r>
            <a:r>
              <a:rPr lang="tr-TR" sz="6000" b="1" dirty="0"/>
              <a:t>neler olabilir?</a:t>
            </a:r>
          </a:p>
        </p:txBody>
      </p:sp>
      <p:grpSp>
        <p:nvGrpSpPr>
          <p:cNvPr id="2" name="Grup 1"/>
          <p:cNvGrpSpPr/>
          <p:nvPr/>
        </p:nvGrpSpPr>
        <p:grpSpPr>
          <a:xfrm>
            <a:off x="548640" y="2669349"/>
            <a:ext cx="3932487" cy="2203036"/>
            <a:chOff x="548640" y="2669349"/>
            <a:chExt cx="3932487" cy="2203036"/>
          </a:xfrm>
        </p:grpSpPr>
        <p:sp>
          <p:nvSpPr>
            <p:cNvPr id="25" name="Line 64"/>
            <p:cNvSpPr>
              <a:spLocks noChangeShapeType="1"/>
            </p:cNvSpPr>
            <p:nvPr/>
          </p:nvSpPr>
          <p:spPr bwMode="auto">
            <a:xfrm>
              <a:off x="1339478" y="3948749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" name="Dikdörtgen 30"/>
            <p:cNvSpPr/>
            <p:nvPr/>
          </p:nvSpPr>
          <p:spPr>
            <a:xfrm>
              <a:off x="548640" y="4041388"/>
              <a:ext cx="393248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sz="2400" dirty="0">
                  <a:solidFill>
                    <a:srgbClr val="00B050"/>
                  </a:solidFill>
                </a:rPr>
                <a:t>Teknoloji başında harcanan </a:t>
              </a:r>
            </a:p>
            <a:p>
              <a:pPr algn="ctr"/>
              <a:r>
                <a:rPr lang="tr-TR" sz="2400" dirty="0">
                  <a:solidFill>
                    <a:srgbClr val="00B050"/>
                  </a:solidFill>
                </a:rPr>
                <a:t>vaktin giderek artması </a:t>
              </a:r>
            </a:p>
          </p:txBody>
        </p:sp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5577" y="2669349"/>
              <a:ext cx="1170000" cy="1057500"/>
            </a:xfrm>
            <a:prstGeom prst="rect">
              <a:avLst/>
            </a:prstGeom>
          </p:spPr>
        </p:pic>
      </p:grpSp>
      <p:grpSp>
        <p:nvGrpSpPr>
          <p:cNvPr id="3" name="Grup 2"/>
          <p:cNvGrpSpPr/>
          <p:nvPr/>
        </p:nvGrpSpPr>
        <p:grpSpPr>
          <a:xfrm>
            <a:off x="3744463" y="3896797"/>
            <a:ext cx="5325946" cy="2478582"/>
            <a:chOff x="3744463" y="3896797"/>
            <a:chExt cx="5325946" cy="2478582"/>
          </a:xfrm>
        </p:grpSpPr>
        <p:pic>
          <p:nvPicPr>
            <p:cNvPr id="10" name="Resim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30375" y="3896797"/>
              <a:ext cx="731250" cy="1023750"/>
            </a:xfrm>
            <a:prstGeom prst="rect">
              <a:avLst/>
            </a:prstGeom>
          </p:spPr>
        </p:pic>
        <p:sp>
          <p:nvSpPr>
            <p:cNvPr id="39" name="Line 64"/>
            <p:cNvSpPr>
              <a:spLocks noChangeShapeType="1"/>
            </p:cNvSpPr>
            <p:nvPr/>
          </p:nvSpPr>
          <p:spPr bwMode="auto">
            <a:xfrm>
              <a:off x="4854901" y="5121600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" name="Dikdörtgen 39"/>
            <p:cNvSpPr/>
            <p:nvPr/>
          </p:nvSpPr>
          <p:spPr>
            <a:xfrm>
              <a:off x="3744463" y="5175050"/>
              <a:ext cx="5325946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400" dirty="0">
                  <a:solidFill>
                    <a:srgbClr val="0070C0"/>
                  </a:solidFill>
                </a:rPr>
                <a:t>Ruhsal, sosyal, adli ya da bedensel </a:t>
              </a:r>
            </a:p>
            <a:p>
              <a:pPr algn="ctr"/>
              <a:r>
                <a:rPr lang="tr-TR" sz="2400" dirty="0">
                  <a:solidFill>
                    <a:srgbClr val="0070C0"/>
                  </a:solidFill>
                </a:rPr>
                <a:t>bir sorun oluşturmasına rağmen </a:t>
              </a:r>
            </a:p>
            <a:p>
              <a:pPr algn="ctr"/>
              <a:r>
                <a:rPr lang="tr-TR" sz="2400" dirty="0">
                  <a:solidFill>
                    <a:srgbClr val="0070C0"/>
                  </a:solidFill>
                </a:rPr>
                <a:t>teknolojinin kullanılmaya devam edilmesi</a:t>
              </a:r>
            </a:p>
          </p:txBody>
        </p:sp>
      </p:grpSp>
      <p:sp>
        <p:nvSpPr>
          <p:cNvPr id="44" name="Dikdörtgen 43"/>
          <p:cNvSpPr/>
          <p:nvPr/>
        </p:nvSpPr>
        <p:spPr>
          <a:xfrm>
            <a:off x="2587398" y="1639293"/>
            <a:ext cx="72631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400" b="1" dirty="0">
                <a:solidFill>
                  <a:srgbClr val="E61F4F"/>
                </a:solidFill>
              </a:rPr>
              <a:t>Teknoloji bağımlılığın başladığını ya da başlamak  üzere </a:t>
            </a:r>
          </a:p>
          <a:p>
            <a:pPr algn="ctr"/>
            <a:r>
              <a:rPr lang="tr-TR" sz="2400" b="1" dirty="0">
                <a:solidFill>
                  <a:srgbClr val="E61F4F"/>
                </a:solidFill>
              </a:rPr>
              <a:t>olduğunu aşağıdaki davranışlardan anlayabiliriz;</a:t>
            </a:r>
          </a:p>
        </p:txBody>
      </p:sp>
      <p:grpSp>
        <p:nvGrpSpPr>
          <p:cNvPr id="9" name="Grup 8"/>
          <p:cNvGrpSpPr/>
          <p:nvPr/>
        </p:nvGrpSpPr>
        <p:grpSpPr>
          <a:xfrm>
            <a:off x="6663542" y="2714300"/>
            <a:ext cx="5752409" cy="2359340"/>
            <a:chOff x="6663542" y="2714300"/>
            <a:chExt cx="5752409" cy="2359340"/>
          </a:xfrm>
        </p:grpSpPr>
        <p:sp>
          <p:nvSpPr>
            <p:cNvPr id="42" name="Line 64"/>
            <p:cNvSpPr>
              <a:spLocks noChangeShapeType="1"/>
            </p:cNvSpPr>
            <p:nvPr/>
          </p:nvSpPr>
          <p:spPr bwMode="auto">
            <a:xfrm>
              <a:off x="8308790" y="3898238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Dikdörtgen 42"/>
            <p:cNvSpPr/>
            <p:nvPr/>
          </p:nvSpPr>
          <p:spPr>
            <a:xfrm>
              <a:off x="6663542" y="3873311"/>
              <a:ext cx="5752409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400" dirty="0">
                  <a:solidFill>
                    <a:srgbClr val="002060"/>
                  </a:solidFill>
                </a:rPr>
                <a:t>Teknolojiden uzak kalınca huzursuzluk, </a:t>
              </a:r>
            </a:p>
            <a:p>
              <a:pPr algn="ctr"/>
              <a:r>
                <a:rPr lang="tr-TR" sz="2400" dirty="0">
                  <a:solidFill>
                    <a:srgbClr val="002060"/>
                  </a:solidFill>
                </a:rPr>
                <a:t>uykusuzluk, öfke gibi yoksunluk belirtilerinin </a:t>
              </a:r>
            </a:p>
            <a:p>
              <a:pPr algn="ctr"/>
              <a:r>
                <a:rPr lang="tr-TR" sz="2400" dirty="0">
                  <a:solidFill>
                    <a:srgbClr val="002060"/>
                  </a:solidFill>
                </a:rPr>
                <a:t>ortaya çıkması </a:t>
              </a:r>
            </a:p>
          </p:txBody>
        </p:sp>
        <p:pic>
          <p:nvPicPr>
            <p:cNvPr id="8" name="Resim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38014" y="2714300"/>
              <a:ext cx="1023750" cy="103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410892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4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780501" y="401162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166547" y="5270739"/>
            <a:ext cx="11035285" cy="1035000"/>
            <a:chOff x="1166547" y="5270739"/>
            <a:chExt cx="11035285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50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6547" y="5270739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2152893" y="1733515"/>
            <a:ext cx="68057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İnternet kullanmadığınız zaman ne sıklıkta depresif,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huysuz ve kaygılı oluyor ve internet kullandığınızda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bu durumun geçtiğini hissediyorsunuz?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641585" y="1580018"/>
            <a:ext cx="1352491" cy="1200329"/>
            <a:chOff x="184385" y="581550"/>
            <a:chExt cx="1352491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20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2518652" y="3238927"/>
            <a:ext cx="24186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50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00B0F0"/>
                </a:solidFill>
              </a:rPr>
              <a:t>Zaman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D18D05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231F20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 smtClean="0">
                <a:solidFill>
                  <a:srgbClr val="E61F4F"/>
                </a:solidFill>
              </a:rPr>
              <a:t>Her zaman</a:t>
            </a:r>
            <a:endParaRPr lang="tr-TR" sz="2400" b="1" dirty="0">
              <a:solidFill>
                <a:srgbClr val="E61F4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824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022856" y="5244614"/>
            <a:ext cx="11178976" cy="1035000"/>
            <a:chOff x="1022856" y="5244614"/>
            <a:chExt cx="11178976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51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2856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1588" y="-1"/>
            <a:ext cx="12199937" cy="2010847"/>
          </a:xfrm>
          <a:prstGeom prst="rect">
            <a:avLst/>
          </a:prstGeom>
          <a:solidFill>
            <a:srgbClr val="E61F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Metin kutusu 20"/>
          <p:cNvSpPr txBox="1"/>
          <p:nvPr/>
        </p:nvSpPr>
        <p:spPr>
          <a:xfrm>
            <a:off x="652463" y="583599"/>
            <a:ext cx="2781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1"/>
                </a:solidFill>
              </a:rPr>
              <a:t>İşte Sonuç</a:t>
            </a:r>
          </a:p>
        </p:txBody>
      </p:sp>
      <p:grpSp>
        <p:nvGrpSpPr>
          <p:cNvPr id="22" name="Grup 21"/>
          <p:cNvGrpSpPr/>
          <p:nvPr/>
        </p:nvGrpSpPr>
        <p:grpSpPr>
          <a:xfrm>
            <a:off x="689327" y="2435799"/>
            <a:ext cx="11130183" cy="707886"/>
            <a:chOff x="689327" y="2291095"/>
            <a:chExt cx="11130183" cy="707886"/>
          </a:xfrm>
        </p:grpSpPr>
        <p:sp>
          <p:nvSpPr>
            <p:cNvPr id="23" name="Metin kutusu 22"/>
            <p:cNvSpPr txBox="1"/>
            <p:nvPr/>
          </p:nvSpPr>
          <p:spPr>
            <a:xfrm>
              <a:off x="689327" y="2454608"/>
              <a:ext cx="19695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b="1" dirty="0">
                  <a:solidFill>
                    <a:srgbClr val="00B0F0"/>
                  </a:solidFill>
                </a:rPr>
                <a:t>20-49 Puan Arası</a:t>
              </a:r>
              <a:endParaRPr lang="tr-TR" sz="2000" dirty="0">
                <a:solidFill>
                  <a:srgbClr val="00B0F0"/>
                </a:solidFill>
              </a:endParaRPr>
            </a:p>
          </p:txBody>
        </p:sp>
        <p:sp>
          <p:nvSpPr>
            <p:cNvPr id="24" name="Freeform 5"/>
            <p:cNvSpPr>
              <a:spLocks/>
            </p:cNvSpPr>
            <p:nvPr/>
          </p:nvSpPr>
          <p:spPr bwMode="auto">
            <a:xfrm>
              <a:off x="3891195" y="2313351"/>
              <a:ext cx="457201" cy="682624"/>
            </a:xfrm>
            <a:custGeom>
              <a:avLst/>
              <a:gdLst>
                <a:gd name="T0" fmla="*/ 119 w 119"/>
                <a:gd name="T1" fmla="*/ 91 h 179"/>
                <a:gd name="T2" fmla="*/ 105 w 119"/>
                <a:gd name="T3" fmla="*/ 77 h 179"/>
                <a:gd name="T4" fmla="*/ 104 w 119"/>
                <a:gd name="T5" fmla="*/ 76 h 179"/>
                <a:gd name="T6" fmla="*/ 38 w 119"/>
                <a:gd name="T7" fmla="*/ 8 h 179"/>
                <a:gd name="T8" fmla="*/ 8 w 119"/>
                <a:gd name="T9" fmla="*/ 8 h 179"/>
                <a:gd name="T10" fmla="*/ 8 w 119"/>
                <a:gd name="T11" fmla="*/ 38 h 179"/>
                <a:gd name="T12" fmla="*/ 60 w 119"/>
                <a:gd name="T13" fmla="*/ 91 h 179"/>
                <a:gd name="T14" fmla="*/ 8 w 119"/>
                <a:gd name="T15" fmla="*/ 143 h 179"/>
                <a:gd name="T16" fmla="*/ 8 w 119"/>
                <a:gd name="T17" fmla="*/ 173 h 179"/>
                <a:gd name="T18" fmla="*/ 23 w 119"/>
                <a:gd name="T19" fmla="*/ 179 h 179"/>
                <a:gd name="T20" fmla="*/ 38 w 119"/>
                <a:gd name="T21" fmla="*/ 173 h 179"/>
                <a:gd name="T22" fmla="*/ 97 w 119"/>
                <a:gd name="T23" fmla="*/ 112 h 179"/>
                <a:gd name="T24" fmla="*/ 98 w 119"/>
                <a:gd name="T25" fmla="*/ 112 h 179"/>
                <a:gd name="T26" fmla="*/ 119 w 119"/>
                <a:gd name="T27" fmla="*/ 9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9" h="179">
                  <a:moveTo>
                    <a:pt x="119" y="91"/>
                  </a:moveTo>
                  <a:cubicBezTo>
                    <a:pt x="105" y="77"/>
                    <a:pt x="105" y="77"/>
                    <a:pt x="105" y="77"/>
                  </a:cubicBezTo>
                  <a:cubicBezTo>
                    <a:pt x="104" y="76"/>
                    <a:pt x="104" y="76"/>
                    <a:pt x="104" y="76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0" y="0"/>
                    <a:pt x="16" y="0"/>
                    <a:pt x="8" y="8"/>
                  </a:cubicBezTo>
                  <a:cubicBezTo>
                    <a:pt x="0" y="16"/>
                    <a:pt x="0" y="30"/>
                    <a:pt x="8" y="38"/>
                  </a:cubicBezTo>
                  <a:cubicBezTo>
                    <a:pt x="60" y="91"/>
                    <a:pt x="60" y="91"/>
                    <a:pt x="60" y="91"/>
                  </a:cubicBezTo>
                  <a:cubicBezTo>
                    <a:pt x="8" y="143"/>
                    <a:pt x="8" y="143"/>
                    <a:pt x="8" y="143"/>
                  </a:cubicBezTo>
                  <a:cubicBezTo>
                    <a:pt x="0" y="152"/>
                    <a:pt x="0" y="165"/>
                    <a:pt x="8" y="173"/>
                  </a:cubicBezTo>
                  <a:cubicBezTo>
                    <a:pt x="12" y="177"/>
                    <a:pt x="18" y="179"/>
                    <a:pt x="23" y="179"/>
                  </a:cubicBezTo>
                  <a:cubicBezTo>
                    <a:pt x="28" y="179"/>
                    <a:pt x="34" y="177"/>
                    <a:pt x="38" y="173"/>
                  </a:cubicBezTo>
                  <a:cubicBezTo>
                    <a:pt x="97" y="112"/>
                    <a:pt x="97" y="112"/>
                    <a:pt x="97" y="112"/>
                  </a:cubicBezTo>
                  <a:cubicBezTo>
                    <a:pt x="98" y="112"/>
                    <a:pt x="98" y="112"/>
                    <a:pt x="98" y="112"/>
                  </a:cubicBezTo>
                  <a:lnTo>
                    <a:pt x="119" y="91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" name="Metin kutusu 24"/>
            <p:cNvSpPr txBox="1"/>
            <p:nvPr/>
          </p:nvSpPr>
          <p:spPr>
            <a:xfrm>
              <a:off x="4653125" y="2291095"/>
              <a:ext cx="71663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00B050"/>
                  </a:solidFill>
                </a:rPr>
                <a:t>Ortalama bir internet kullanıcısısınız.  Bazen internette biraz fazla</a:t>
              </a:r>
            </a:p>
            <a:p>
              <a:r>
                <a:rPr lang="tr-TR" sz="2000" dirty="0">
                  <a:solidFill>
                    <a:srgbClr val="00B050"/>
                  </a:solidFill>
                </a:rPr>
                <a:t>kalabiliyor ancak kullanımınızı genel olarak kontrol edebiliyorsunuz.</a:t>
              </a:r>
            </a:p>
          </p:txBody>
        </p:sp>
      </p:grpSp>
      <p:pic>
        <p:nvPicPr>
          <p:cNvPr id="30" name="Resim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6366" y="-144009"/>
            <a:ext cx="3583101" cy="2818060"/>
          </a:xfrm>
          <a:prstGeom prst="rect">
            <a:avLst/>
          </a:prstGeom>
        </p:spPr>
      </p:pic>
      <p:grpSp>
        <p:nvGrpSpPr>
          <p:cNvPr id="31" name="Grup 30"/>
          <p:cNvGrpSpPr/>
          <p:nvPr/>
        </p:nvGrpSpPr>
        <p:grpSpPr>
          <a:xfrm>
            <a:off x="689327" y="3311538"/>
            <a:ext cx="11130183" cy="1015663"/>
            <a:chOff x="689327" y="2300720"/>
            <a:chExt cx="11130183" cy="1015663"/>
          </a:xfrm>
        </p:grpSpPr>
        <p:sp>
          <p:nvSpPr>
            <p:cNvPr id="32" name="Metin kutusu 31"/>
            <p:cNvSpPr txBox="1"/>
            <p:nvPr/>
          </p:nvSpPr>
          <p:spPr>
            <a:xfrm>
              <a:off x="689327" y="2454608"/>
              <a:ext cx="19695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b="1" dirty="0">
                  <a:solidFill>
                    <a:srgbClr val="0070C0"/>
                  </a:solidFill>
                </a:rPr>
                <a:t>50-79 Puan Arası</a:t>
              </a:r>
              <a:endParaRPr lang="tr-TR" sz="2000" dirty="0">
                <a:solidFill>
                  <a:srgbClr val="0070C0"/>
                </a:solidFill>
              </a:endParaRPr>
            </a:p>
          </p:txBody>
        </p:sp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3891195" y="2313351"/>
              <a:ext cx="457201" cy="682624"/>
            </a:xfrm>
            <a:custGeom>
              <a:avLst/>
              <a:gdLst>
                <a:gd name="T0" fmla="*/ 119 w 119"/>
                <a:gd name="T1" fmla="*/ 91 h 179"/>
                <a:gd name="T2" fmla="*/ 105 w 119"/>
                <a:gd name="T3" fmla="*/ 77 h 179"/>
                <a:gd name="T4" fmla="*/ 104 w 119"/>
                <a:gd name="T5" fmla="*/ 76 h 179"/>
                <a:gd name="T6" fmla="*/ 38 w 119"/>
                <a:gd name="T7" fmla="*/ 8 h 179"/>
                <a:gd name="T8" fmla="*/ 8 w 119"/>
                <a:gd name="T9" fmla="*/ 8 h 179"/>
                <a:gd name="T10" fmla="*/ 8 w 119"/>
                <a:gd name="T11" fmla="*/ 38 h 179"/>
                <a:gd name="T12" fmla="*/ 60 w 119"/>
                <a:gd name="T13" fmla="*/ 91 h 179"/>
                <a:gd name="T14" fmla="*/ 8 w 119"/>
                <a:gd name="T15" fmla="*/ 143 h 179"/>
                <a:gd name="T16" fmla="*/ 8 w 119"/>
                <a:gd name="T17" fmla="*/ 173 h 179"/>
                <a:gd name="T18" fmla="*/ 23 w 119"/>
                <a:gd name="T19" fmla="*/ 179 h 179"/>
                <a:gd name="T20" fmla="*/ 38 w 119"/>
                <a:gd name="T21" fmla="*/ 173 h 179"/>
                <a:gd name="T22" fmla="*/ 97 w 119"/>
                <a:gd name="T23" fmla="*/ 112 h 179"/>
                <a:gd name="T24" fmla="*/ 98 w 119"/>
                <a:gd name="T25" fmla="*/ 112 h 179"/>
                <a:gd name="T26" fmla="*/ 119 w 119"/>
                <a:gd name="T27" fmla="*/ 9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9" h="179">
                  <a:moveTo>
                    <a:pt x="119" y="91"/>
                  </a:moveTo>
                  <a:cubicBezTo>
                    <a:pt x="105" y="77"/>
                    <a:pt x="105" y="77"/>
                    <a:pt x="105" y="77"/>
                  </a:cubicBezTo>
                  <a:cubicBezTo>
                    <a:pt x="104" y="76"/>
                    <a:pt x="104" y="76"/>
                    <a:pt x="104" y="76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0" y="0"/>
                    <a:pt x="16" y="0"/>
                    <a:pt x="8" y="8"/>
                  </a:cubicBezTo>
                  <a:cubicBezTo>
                    <a:pt x="0" y="16"/>
                    <a:pt x="0" y="30"/>
                    <a:pt x="8" y="38"/>
                  </a:cubicBezTo>
                  <a:cubicBezTo>
                    <a:pt x="60" y="91"/>
                    <a:pt x="60" y="91"/>
                    <a:pt x="60" y="91"/>
                  </a:cubicBezTo>
                  <a:cubicBezTo>
                    <a:pt x="8" y="143"/>
                    <a:pt x="8" y="143"/>
                    <a:pt x="8" y="143"/>
                  </a:cubicBezTo>
                  <a:cubicBezTo>
                    <a:pt x="0" y="152"/>
                    <a:pt x="0" y="165"/>
                    <a:pt x="8" y="173"/>
                  </a:cubicBezTo>
                  <a:cubicBezTo>
                    <a:pt x="12" y="177"/>
                    <a:pt x="18" y="179"/>
                    <a:pt x="23" y="179"/>
                  </a:cubicBezTo>
                  <a:cubicBezTo>
                    <a:pt x="28" y="179"/>
                    <a:pt x="34" y="177"/>
                    <a:pt x="38" y="173"/>
                  </a:cubicBezTo>
                  <a:cubicBezTo>
                    <a:pt x="97" y="112"/>
                    <a:pt x="97" y="112"/>
                    <a:pt x="97" y="112"/>
                  </a:cubicBezTo>
                  <a:cubicBezTo>
                    <a:pt x="98" y="112"/>
                    <a:pt x="98" y="112"/>
                    <a:pt x="98" y="112"/>
                  </a:cubicBezTo>
                  <a:lnTo>
                    <a:pt x="119" y="91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" name="Metin kutusu 33"/>
            <p:cNvSpPr txBox="1"/>
            <p:nvPr/>
          </p:nvSpPr>
          <p:spPr>
            <a:xfrm>
              <a:off x="4653125" y="2300720"/>
              <a:ext cx="71663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chemeClr val="accent2"/>
                  </a:solidFill>
                </a:rPr>
                <a:t>İnternet sebebiyle zaman zaman veya sık sık  problem yaşıyorsunuz. İnternet kullanımının hayatınız üzerindeki tam etkisini ciddi şekilde değerlendirmelisiniz.</a:t>
              </a:r>
            </a:p>
          </p:txBody>
        </p:sp>
      </p:grpSp>
      <p:grpSp>
        <p:nvGrpSpPr>
          <p:cNvPr id="35" name="Grup 34"/>
          <p:cNvGrpSpPr/>
          <p:nvPr/>
        </p:nvGrpSpPr>
        <p:grpSpPr>
          <a:xfrm>
            <a:off x="689327" y="4412141"/>
            <a:ext cx="11130183" cy="1015663"/>
            <a:chOff x="689327" y="2300720"/>
            <a:chExt cx="11130183" cy="1015663"/>
          </a:xfrm>
        </p:grpSpPr>
        <p:sp>
          <p:nvSpPr>
            <p:cNvPr id="36" name="Metin kutusu 35"/>
            <p:cNvSpPr txBox="1"/>
            <p:nvPr/>
          </p:nvSpPr>
          <p:spPr>
            <a:xfrm>
              <a:off x="689327" y="2454608"/>
              <a:ext cx="20994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b="1" dirty="0">
                  <a:solidFill>
                    <a:srgbClr val="C00000"/>
                  </a:solidFill>
                </a:rPr>
                <a:t>80-100 Puan Arası</a:t>
              </a:r>
              <a:endParaRPr lang="tr-TR" sz="2000" dirty="0">
                <a:solidFill>
                  <a:srgbClr val="C00000"/>
                </a:solidFill>
              </a:endParaRPr>
            </a:p>
          </p:txBody>
        </p:sp>
        <p:sp>
          <p:nvSpPr>
            <p:cNvPr id="37" name="Freeform 5"/>
            <p:cNvSpPr>
              <a:spLocks/>
            </p:cNvSpPr>
            <p:nvPr/>
          </p:nvSpPr>
          <p:spPr bwMode="auto">
            <a:xfrm>
              <a:off x="3891195" y="2313351"/>
              <a:ext cx="457201" cy="682624"/>
            </a:xfrm>
            <a:custGeom>
              <a:avLst/>
              <a:gdLst>
                <a:gd name="T0" fmla="*/ 119 w 119"/>
                <a:gd name="T1" fmla="*/ 91 h 179"/>
                <a:gd name="T2" fmla="*/ 105 w 119"/>
                <a:gd name="T3" fmla="*/ 77 h 179"/>
                <a:gd name="T4" fmla="*/ 104 w 119"/>
                <a:gd name="T5" fmla="*/ 76 h 179"/>
                <a:gd name="T6" fmla="*/ 38 w 119"/>
                <a:gd name="T7" fmla="*/ 8 h 179"/>
                <a:gd name="T8" fmla="*/ 8 w 119"/>
                <a:gd name="T9" fmla="*/ 8 h 179"/>
                <a:gd name="T10" fmla="*/ 8 w 119"/>
                <a:gd name="T11" fmla="*/ 38 h 179"/>
                <a:gd name="T12" fmla="*/ 60 w 119"/>
                <a:gd name="T13" fmla="*/ 91 h 179"/>
                <a:gd name="T14" fmla="*/ 8 w 119"/>
                <a:gd name="T15" fmla="*/ 143 h 179"/>
                <a:gd name="T16" fmla="*/ 8 w 119"/>
                <a:gd name="T17" fmla="*/ 173 h 179"/>
                <a:gd name="T18" fmla="*/ 23 w 119"/>
                <a:gd name="T19" fmla="*/ 179 h 179"/>
                <a:gd name="T20" fmla="*/ 38 w 119"/>
                <a:gd name="T21" fmla="*/ 173 h 179"/>
                <a:gd name="T22" fmla="*/ 97 w 119"/>
                <a:gd name="T23" fmla="*/ 112 h 179"/>
                <a:gd name="T24" fmla="*/ 98 w 119"/>
                <a:gd name="T25" fmla="*/ 112 h 179"/>
                <a:gd name="T26" fmla="*/ 119 w 119"/>
                <a:gd name="T27" fmla="*/ 9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9" h="179">
                  <a:moveTo>
                    <a:pt x="119" y="91"/>
                  </a:moveTo>
                  <a:cubicBezTo>
                    <a:pt x="105" y="77"/>
                    <a:pt x="105" y="77"/>
                    <a:pt x="105" y="77"/>
                  </a:cubicBezTo>
                  <a:cubicBezTo>
                    <a:pt x="104" y="76"/>
                    <a:pt x="104" y="76"/>
                    <a:pt x="104" y="76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0" y="0"/>
                    <a:pt x="16" y="0"/>
                    <a:pt x="8" y="8"/>
                  </a:cubicBezTo>
                  <a:cubicBezTo>
                    <a:pt x="0" y="16"/>
                    <a:pt x="0" y="30"/>
                    <a:pt x="8" y="38"/>
                  </a:cubicBezTo>
                  <a:cubicBezTo>
                    <a:pt x="60" y="91"/>
                    <a:pt x="60" y="91"/>
                    <a:pt x="60" y="91"/>
                  </a:cubicBezTo>
                  <a:cubicBezTo>
                    <a:pt x="8" y="143"/>
                    <a:pt x="8" y="143"/>
                    <a:pt x="8" y="143"/>
                  </a:cubicBezTo>
                  <a:cubicBezTo>
                    <a:pt x="0" y="152"/>
                    <a:pt x="0" y="165"/>
                    <a:pt x="8" y="173"/>
                  </a:cubicBezTo>
                  <a:cubicBezTo>
                    <a:pt x="12" y="177"/>
                    <a:pt x="18" y="179"/>
                    <a:pt x="23" y="179"/>
                  </a:cubicBezTo>
                  <a:cubicBezTo>
                    <a:pt x="28" y="179"/>
                    <a:pt x="34" y="177"/>
                    <a:pt x="38" y="173"/>
                  </a:cubicBezTo>
                  <a:cubicBezTo>
                    <a:pt x="97" y="112"/>
                    <a:pt x="97" y="112"/>
                    <a:pt x="97" y="112"/>
                  </a:cubicBezTo>
                  <a:cubicBezTo>
                    <a:pt x="98" y="112"/>
                    <a:pt x="98" y="112"/>
                    <a:pt x="98" y="112"/>
                  </a:cubicBezTo>
                  <a:lnTo>
                    <a:pt x="119" y="91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" name="Metin kutusu 37"/>
            <p:cNvSpPr txBox="1"/>
            <p:nvPr/>
          </p:nvSpPr>
          <p:spPr>
            <a:xfrm>
              <a:off x="4653125" y="2300720"/>
              <a:ext cx="71663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FF0000"/>
                  </a:solidFill>
                </a:rPr>
                <a:t>İnternet kullanımınız hayatınızda önemli problemlere sebep oluyor. İnternetin hayatınız üzerindeki etkisini değerlendirmeli ve internet kullanmanıza sebep olan problemleri tespit etmelisiniz.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78270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649873" y="401162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231862" y="5231551"/>
            <a:ext cx="10969970" cy="1048063"/>
            <a:chOff x="1231862" y="5231551"/>
            <a:chExt cx="10969970" cy="1048063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1862" y="5231551"/>
              <a:ext cx="2148750" cy="1035000"/>
            </a:xfrm>
            <a:prstGeom prst="rect">
              <a:avLst/>
            </a:prstGeom>
          </p:spPr>
        </p:pic>
      </p:grp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 l="-100000" t="-7000" r="-15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357" y="1649809"/>
            <a:ext cx="5179878" cy="626747"/>
          </a:xfrm>
          <a:prstGeom prst="rect">
            <a:avLst/>
          </a:prstGeom>
        </p:spPr>
      </p:pic>
      <p:sp>
        <p:nvSpPr>
          <p:cNvPr id="17" name="Dikdörtgen 16"/>
          <p:cNvSpPr/>
          <p:nvPr/>
        </p:nvSpPr>
        <p:spPr>
          <a:xfrm>
            <a:off x="1805703" y="1778516"/>
            <a:ext cx="230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Alternatifler Oluşturun</a:t>
            </a:r>
          </a:p>
        </p:txBody>
      </p:sp>
      <p:sp>
        <p:nvSpPr>
          <p:cNvPr id="18" name="Metin kutusu 17"/>
          <p:cNvSpPr txBox="1"/>
          <p:nvPr/>
        </p:nvSpPr>
        <p:spPr>
          <a:xfrm>
            <a:off x="1324059" y="2553308"/>
            <a:ext cx="552747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rgbClr val="FF0000"/>
                </a:solidFill>
              </a:rPr>
              <a:t>Evde/okulda ya da ev/okul dışında severek </a:t>
            </a:r>
          </a:p>
          <a:p>
            <a:r>
              <a:rPr lang="tr-TR" sz="2400" dirty="0">
                <a:solidFill>
                  <a:srgbClr val="FF0000"/>
                </a:solidFill>
              </a:rPr>
              <a:t>yapabileceğiniz alternatifler bulun.</a:t>
            </a:r>
          </a:p>
          <a:p>
            <a:r>
              <a:rPr lang="tr-TR" sz="2400" dirty="0">
                <a:solidFill>
                  <a:srgbClr val="575757"/>
                </a:solidFill>
              </a:rPr>
              <a:t> </a:t>
            </a:r>
          </a:p>
          <a:p>
            <a:r>
              <a:rPr lang="tr-TR" sz="2400" dirty="0">
                <a:solidFill>
                  <a:srgbClr val="0070C0"/>
                </a:solidFill>
              </a:rPr>
              <a:t>Bu bir spor ya da hobi çalışmasına </a:t>
            </a:r>
          </a:p>
          <a:p>
            <a:r>
              <a:rPr lang="tr-TR" sz="2400" dirty="0">
                <a:solidFill>
                  <a:srgbClr val="0070C0"/>
                </a:solidFill>
              </a:rPr>
              <a:t>katılmak da olabilir, okulda sınıfça ya da </a:t>
            </a:r>
          </a:p>
          <a:p>
            <a:r>
              <a:rPr lang="tr-TR" sz="2400" dirty="0">
                <a:solidFill>
                  <a:srgbClr val="0070C0"/>
                </a:solidFill>
              </a:rPr>
              <a:t>evde ailece oyunlar oynamak ya da </a:t>
            </a:r>
          </a:p>
          <a:p>
            <a:r>
              <a:rPr lang="tr-TR" sz="2400" dirty="0">
                <a:solidFill>
                  <a:srgbClr val="0070C0"/>
                </a:solidFill>
              </a:rPr>
              <a:t>sohbet etmek de olabilir. </a:t>
            </a:r>
          </a:p>
        </p:txBody>
      </p:sp>
    </p:spTree>
    <p:extLst>
      <p:ext uri="{BB962C8B-B14F-4D97-AF65-F5344CB8AC3E}">
        <p14:creationId xmlns="" xmlns:p14="http://schemas.microsoft.com/office/powerpoint/2010/main" val="28430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20" grpId="0" animBg="1"/>
      <p:bldP spid="21" grpId="0" animBg="1"/>
      <p:bldP spid="17" grpId="0"/>
      <p:bldP spid="1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388616" y="414224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140422" y="5218488"/>
            <a:ext cx="11061410" cy="1061126"/>
            <a:chOff x="1140422" y="5218488"/>
            <a:chExt cx="11061410" cy="1061126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422" y="5218488"/>
              <a:ext cx="2148750" cy="1035000"/>
            </a:xfrm>
            <a:prstGeom prst="rect">
              <a:avLst/>
            </a:prstGeom>
          </p:spPr>
        </p:pic>
      </p:grp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34325" y="2446059"/>
            <a:ext cx="2470075" cy="2471302"/>
          </a:xfrm>
          <a:prstGeom prst="ellipse">
            <a:avLst/>
          </a:prstGeom>
          <a:blipFill dpi="0" rotWithShape="1">
            <a:blip r:embed="rId4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672" y="1675934"/>
            <a:ext cx="5179878" cy="626747"/>
          </a:xfrm>
          <a:prstGeom prst="rect">
            <a:avLst/>
          </a:prstGeom>
        </p:spPr>
      </p:pic>
      <p:sp>
        <p:nvSpPr>
          <p:cNvPr id="17" name="Dikdörtgen 16"/>
          <p:cNvSpPr/>
          <p:nvPr/>
        </p:nvSpPr>
        <p:spPr>
          <a:xfrm>
            <a:off x="2511098" y="1791579"/>
            <a:ext cx="2169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Hep Oturmak Olmaz!</a:t>
            </a:r>
          </a:p>
        </p:txBody>
      </p:sp>
      <p:sp>
        <p:nvSpPr>
          <p:cNvPr id="18" name="Metin kutusu 17"/>
          <p:cNvSpPr txBox="1"/>
          <p:nvPr/>
        </p:nvSpPr>
        <p:spPr>
          <a:xfrm>
            <a:off x="1097279" y="2939144"/>
            <a:ext cx="6100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rgbClr val="7030A0"/>
                </a:solidFill>
              </a:rPr>
              <a:t>Sürekli teknolojik alet başında olmak, </a:t>
            </a:r>
            <a:endParaRPr lang="tr-TR" sz="2400" dirty="0" smtClean="0">
              <a:solidFill>
                <a:srgbClr val="7030A0"/>
              </a:solidFill>
            </a:endParaRPr>
          </a:p>
          <a:p>
            <a:r>
              <a:rPr lang="tr-TR" sz="2400" dirty="0" smtClean="0">
                <a:solidFill>
                  <a:srgbClr val="7030A0"/>
                </a:solidFill>
              </a:rPr>
              <a:t>fiziksel aktivitemizi kısıtlayarak hareketsiz</a:t>
            </a:r>
          </a:p>
          <a:p>
            <a:r>
              <a:rPr lang="tr-TR" sz="2400" dirty="0" smtClean="0">
                <a:solidFill>
                  <a:srgbClr val="7030A0"/>
                </a:solidFill>
              </a:rPr>
              <a:t> </a:t>
            </a:r>
            <a:r>
              <a:rPr lang="tr-TR" sz="2400" dirty="0">
                <a:solidFill>
                  <a:srgbClr val="7030A0"/>
                </a:solidFill>
              </a:rPr>
              <a:t>bir yaşam sürmemize sebep olur</a:t>
            </a:r>
          </a:p>
          <a:p>
            <a:r>
              <a:rPr lang="tr-TR" sz="2400" dirty="0">
                <a:solidFill>
                  <a:srgbClr val="7030A0"/>
                </a:solidFill>
              </a:rPr>
              <a:t>ve bu durum sağlığımızı olumsuz etkiler.</a:t>
            </a:r>
          </a:p>
        </p:txBody>
      </p:sp>
    </p:spTree>
    <p:extLst>
      <p:ext uri="{BB962C8B-B14F-4D97-AF65-F5344CB8AC3E}">
        <p14:creationId xmlns="" xmlns:p14="http://schemas.microsoft.com/office/powerpoint/2010/main" val="238803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20" grpId="0" animBg="1"/>
      <p:bldP spid="21" grpId="0" animBg="1"/>
      <p:bldP spid="17" grpId="0"/>
      <p:bldP spid="1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427804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140421" y="5192362"/>
            <a:ext cx="11061411" cy="1087252"/>
            <a:chOff x="1140421" y="5192362"/>
            <a:chExt cx="11061411" cy="1087252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421" y="5192362"/>
              <a:ext cx="2148750" cy="1035000"/>
            </a:xfrm>
            <a:prstGeom prst="rect">
              <a:avLst/>
            </a:prstGeom>
          </p:spPr>
        </p:pic>
      </p:grp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 l="-21000" t="-7000" r="-76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541" y="1675934"/>
            <a:ext cx="5179878" cy="626747"/>
          </a:xfrm>
          <a:prstGeom prst="rect">
            <a:avLst/>
          </a:prstGeom>
        </p:spPr>
      </p:pic>
      <p:sp>
        <p:nvSpPr>
          <p:cNvPr id="17" name="Dikdörtgen 16"/>
          <p:cNvSpPr/>
          <p:nvPr/>
        </p:nvSpPr>
        <p:spPr>
          <a:xfrm>
            <a:off x="2132275" y="1791578"/>
            <a:ext cx="2341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Ortak Vakitleri Çoğaltın</a:t>
            </a:r>
          </a:p>
        </p:txBody>
      </p:sp>
      <p:sp>
        <p:nvSpPr>
          <p:cNvPr id="18" name="Metin kutusu 17"/>
          <p:cNvSpPr txBox="1"/>
          <p:nvPr/>
        </p:nvSpPr>
        <p:spPr>
          <a:xfrm>
            <a:off x="866859" y="3010509"/>
            <a:ext cx="64798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rgbClr val="002060"/>
                </a:solidFill>
              </a:rPr>
              <a:t>Aile olarak geçirdiğiniz ortak vakitlerin </a:t>
            </a:r>
          </a:p>
          <a:p>
            <a:r>
              <a:rPr lang="tr-TR" sz="2400" dirty="0">
                <a:solidFill>
                  <a:srgbClr val="002060"/>
                </a:solidFill>
              </a:rPr>
              <a:t>olmasına ve bu vakitlerde herkesin birlikte </a:t>
            </a:r>
          </a:p>
          <a:p>
            <a:r>
              <a:rPr lang="tr-TR" sz="2400" dirty="0">
                <a:solidFill>
                  <a:srgbClr val="002060"/>
                </a:solidFill>
              </a:rPr>
              <a:t>olmasına özen gösterin. </a:t>
            </a:r>
            <a:r>
              <a:rPr lang="tr-TR" sz="2400" dirty="0">
                <a:solidFill>
                  <a:srgbClr val="FF0000"/>
                </a:solidFill>
              </a:rPr>
              <a:t>Özellikle kahvaltı ve </a:t>
            </a:r>
          </a:p>
          <a:p>
            <a:r>
              <a:rPr lang="tr-TR" sz="2400" dirty="0">
                <a:solidFill>
                  <a:srgbClr val="FF0000"/>
                </a:solidFill>
              </a:rPr>
              <a:t>akşam yemeklerini</a:t>
            </a:r>
            <a:r>
              <a:rPr lang="tr-TR" sz="2400" dirty="0">
                <a:solidFill>
                  <a:srgbClr val="002060"/>
                </a:solidFill>
              </a:rPr>
              <a:t> beraberce yemeye dikkat edin. </a:t>
            </a:r>
          </a:p>
        </p:txBody>
      </p:sp>
    </p:spTree>
    <p:extLst>
      <p:ext uri="{BB962C8B-B14F-4D97-AF65-F5344CB8AC3E}">
        <p14:creationId xmlns="" xmlns:p14="http://schemas.microsoft.com/office/powerpoint/2010/main" val="400232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20" grpId="0" animBg="1"/>
      <p:bldP spid="21" grpId="0" animBg="1"/>
      <p:bldP spid="17" grpId="0"/>
      <p:bldP spid="1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427805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153484" y="5192362"/>
            <a:ext cx="11048348" cy="1087252"/>
            <a:chOff x="1153484" y="5192362"/>
            <a:chExt cx="11048348" cy="1087252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3484" y="5192362"/>
              <a:ext cx="2148750" cy="1035000"/>
            </a:xfrm>
            <a:prstGeom prst="rect">
              <a:avLst/>
            </a:prstGeom>
          </p:spPr>
        </p:pic>
      </p:grp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 l="-65000" t="-7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929" y="1623684"/>
            <a:ext cx="5179878" cy="626747"/>
          </a:xfrm>
          <a:prstGeom prst="rect">
            <a:avLst/>
          </a:prstGeom>
        </p:spPr>
      </p:pic>
      <p:sp>
        <p:nvSpPr>
          <p:cNvPr id="17" name="Dikdörtgen 16"/>
          <p:cNvSpPr/>
          <p:nvPr/>
        </p:nvSpPr>
        <p:spPr>
          <a:xfrm>
            <a:off x="2707040" y="1752391"/>
            <a:ext cx="27401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Zaman Sınırlaması Şart</a:t>
            </a:r>
          </a:p>
        </p:txBody>
      </p:sp>
      <p:sp>
        <p:nvSpPr>
          <p:cNvPr id="18" name="Metin kutusu 17"/>
          <p:cNvSpPr txBox="1"/>
          <p:nvPr/>
        </p:nvSpPr>
        <p:spPr>
          <a:xfrm>
            <a:off x="1689818" y="3310954"/>
            <a:ext cx="43678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rgbClr val="002060"/>
                </a:solidFill>
              </a:rPr>
              <a:t>Teknoloji ile geçireceğiniz zamanı </a:t>
            </a:r>
          </a:p>
          <a:p>
            <a:r>
              <a:rPr lang="tr-TR" sz="2400" dirty="0">
                <a:solidFill>
                  <a:srgbClr val="002060"/>
                </a:solidFill>
              </a:rPr>
              <a:t>başından planlayın.</a:t>
            </a:r>
          </a:p>
        </p:txBody>
      </p:sp>
    </p:spTree>
    <p:extLst>
      <p:ext uri="{BB962C8B-B14F-4D97-AF65-F5344CB8AC3E}">
        <p14:creationId xmlns="" xmlns:p14="http://schemas.microsoft.com/office/powerpoint/2010/main" val="267937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20" grpId="0" animBg="1"/>
      <p:bldP spid="21" grpId="0" animBg="1"/>
      <p:bldP spid="17" grpId="0"/>
      <p:bldP spid="1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153484" y="5218488"/>
            <a:ext cx="11048348" cy="1061126"/>
            <a:chOff x="1153484" y="5218488"/>
            <a:chExt cx="11048348" cy="1061126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3484" y="5218488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1689061" y="361973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815" y="1662872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2863795" y="1778516"/>
            <a:ext cx="2673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Alışkanlıklarınızla Oynayın!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1258744" y="3232577"/>
            <a:ext cx="52983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rgbClr val="7030A0"/>
                </a:solidFill>
              </a:rPr>
              <a:t>Alışkın olduğunuz teknoloji kullanma </a:t>
            </a:r>
          </a:p>
          <a:p>
            <a:r>
              <a:rPr lang="tr-TR" sz="2400" dirty="0">
                <a:solidFill>
                  <a:srgbClr val="7030A0"/>
                </a:solidFill>
              </a:rPr>
              <a:t>zamanını ve mekânını tam zıt saatlere ve </a:t>
            </a:r>
          </a:p>
          <a:p>
            <a:r>
              <a:rPr lang="tr-TR" sz="2400" dirty="0">
                <a:solidFill>
                  <a:srgbClr val="7030A0"/>
                </a:solidFill>
              </a:rPr>
              <a:t>mekânlara kaydırabilirsiniz.</a:t>
            </a: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 l="-9000" t="-10000" r="-30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34650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8" grpId="0"/>
      <p:bldP spid="19" grpId="0"/>
      <p:bldP spid="20" grpId="0" animBg="1"/>
      <p:bldP spid="2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179610" y="5270740"/>
            <a:ext cx="11022222" cy="1035000"/>
            <a:chOff x="1179610" y="5270740"/>
            <a:chExt cx="1102222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9610" y="5270740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1545370" y="348910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746" y="1636746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2876858" y="1765453"/>
            <a:ext cx="2409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Dış Durdurucu Kullanın!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1624504" y="3324017"/>
            <a:ext cx="52795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rgbClr val="00B0F0"/>
                </a:solidFill>
              </a:rPr>
              <a:t>Makul süreyle teknoloji kullanımlarınızın </a:t>
            </a:r>
          </a:p>
          <a:p>
            <a:r>
              <a:rPr lang="tr-TR" sz="2400" dirty="0">
                <a:solidFill>
                  <a:srgbClr val="00B0F0"/>
                </a:solidFill>
              </a:rPr>
              <a:t>hemen ardına yapılması zorunlu bir iş </a:t>
            </a:r>
          </a:p>
          <a:p>
            <a:r>
              <a:rPr lang="tr-TR" sz="2400" dirty="0">
                <a:solidFill>
                  <a:srgbClr val="00B0F0"/>
                </a:solidFill>
              </a:rPr>
              <a:t>planlayabilirsiniz.</a:t>
            </a: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57942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8" grpId="0"/>
      <p:bldP spid="19" grpId="0"/>
      <p:bldP spid="20" grpId="0" animBg="1"/>
      <p:bldP spid="2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996730" y="5218488"/>
            <a:ext cx="11205102" cy="1061126"/>
            <a:chOff x="996730" y="5218488"/>
            <a:chExt cx="11205102" cy="1061126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6730" y="5218488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1937256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935" y="1649809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2733166" y="1765454"/>
            <a:ext cx="2668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Kendinize Hedefler Koyun!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1206493" y="3219514"/>
            <a:ext cx="57729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rgbClr val="00B050"/>
                </a:solidFill>
              </a:rPr>
              <a:t>Teknoloji kullanımınıza makul bir zaman </a:t>
            </a:r>
          </a:p>
          <a:p>
            <a:r>
              <a:rPr lang="tr-TR" sz="2400" dirty="0">
                <a:solidFill>
                  <a:srgbClr val="00B050"/>
                </a:solidFill>
              </a:rPr>
              <a:t>sınırlaması koyabilir ve bu süreyi yavaş yavaş </a:t>
            </a:r>
          </a:p>
          <a:p>
            <a:r>
              <a:rPr lang="tr-TR" sz="2400" dirty="0">
                <a:solidFill>
                  <a:srgbClr val="00B050"/>
                </a:solidFill>
              </a:rPr>
              <a:t>azaltabilirsiniz.</a:t>
            </a: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89529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8" grpId="0"/>
      <p:bldP spid="19" grpId="0"/>
      <p:bldP spid="20" grpId="0" animBg="1"/>
      <p:bldP spid="2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970604" y="5309928"/>
            <a:ext cx="11231228" cy="1035000"/>
            <a:chOff x="970604" y="5309928"/>
            <a:chExt cx="11231228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0604" y="5309928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1793564" y="427287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260" y="1610620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2550286" y="1739328"/>
            <a:ext cx="3986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Çok Kullandığınız İşlevlerden Uzak Durun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1115053" y="2919068"/>
            <a:ext cx="644028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</a:rPr>
              <a:t>Sık kullandığınız teknoloji ürününün işlevinden </a:t>
            </a:r>
          </a:p>
          <a:p>
            <a:r>
              <a:rPr lang="tr-TR" sz="2400" dirty="0">
                <a:solidFill>
                  <a:srgbClr val="0070C0"/>
                </a:solidFill>
              </a:rPr>
              <a:t>olabildiğince uzaklaşıp alternatiflerine </a:t>
            </a:r>
          </a:p>
          <a:p>
            <a:r>
              <a:rPr lang="tr-TR" sz="2400" dirty="0">
                <a:solidFill>
                  <a:srgbClr val="0070C0"/>
                </a:solidFill>
              </a:rPr>
              <a:t>yönelebilir, örneğin sosyal medya çok </a:t>
            </a:r>
          </a:p>
          <a:p>
            <a:r>
              <a:rPr lang="tr-TR" sz="2400" dirty="0">
                <a:solidFill>
                  <a:srgbClr val="0070C0"/>
                </a:solidFill>
              </a:rPr>
              <a:t>kullanıyorsanız klasik mektuplara </a:t>
            </a:r>
          </a:p>
          <a:p>
            <a:r>
              <a:rPr lang="tr-TR" sz="2400" dirty="0">
                <a:solidFill>
                  <a:srgbClr val="0070C0"/>
                </a:solidFill>
              </a:rPr>
              <a:t>başvurabilirsiniz</a:t>
            </a:r>
            <a:r>
              <a:rPr lang="tr-TR" sz="2400" dirty="0" smtClean="0">
                <a:solidFill>
                  <a:srgbClr val="0070C0"/>
                </a:solidFill>
              </a:rPr>
              <a:t>. Sayı ve süre koyulabilir</a:t>
            </a:r>
          </a:p>
          <a:p>
            <a:r>
              <a:rPr lang="tr-TR" sz="2400" dirty="0" smtClean="0">
                <a:solidFill>
                  <a:srgbClr val="0070C0"/>
                </a:solidFill>
              </a:rPr>
              <a:t>(Günde 2 defa gireceğim, yarım saat kalacağım vb)</a:t>
            </a:r>
            <a:endParaRPr lang="tr-TR" sz="2400" dirty="0">
              <a:solidFill>
                <a:srgbClr val="0070C0"/>
              </a:solidFill>
            </a:endParaRP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84756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8" grpId="0"/>
      <p:bldP spid="19" grpId="0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604844" y="5479745"/>
            <a:ext cx="11596988" cy="1035000"/>
            <a:chOff x="604844" y="5479745"/>
            <a:chExt cx="11596988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>
                        <a:lumMod val="85000"/>
                      </a:schemeClr>
                    </a:solidFill>
                  </a:rPr>
                  <a:t>06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4844" y="5479745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2289954" y="335847"/>
            <a:ext cx="77476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Belirtileri neler olabilir?</a:t>
            </a:r>
          </a:p>
        </p:txBody>
      </p:sp>
      <p:grpSp>
        <p:nvGrpSpPr>
          <p:cNvPr id="6" name="Grup 5"/>
          <p:cNvGrpSpPr/>
          <p:nvPr/>
        </p:nvGrpSpPr>
        <p:grpSpPr>
          <a:xfrm>
            <a:off x="780893" y="1613509"/>
            <a:ext cx="5928226" cy="2163848"/>
            <a:chOff x="-527789" y="1768587"/>
            <a:chExt cx="5928226" cy="2163848"/>
          </a:xfrm>
        </p:grpSpPr>
        <p:sp>
          <p:nvSpPr>
            <p:cNvPr id="25" name="Line 64"/>
            <p:cNvSpPr>
              <a:spLocks noChangeShapeType="1"/>
            </p:cNvSpPr>
            <p:nvPr/>
          </p:nvSpPr>
          <p:spPr bwMode="auto">
            <a:xfrm>
              <a:off x="1597676" y="3034924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" name="Dikdörtgen 30"/>
            <p:cNvSpPr/>
            <p:nvPr/>
          </p:nvSpPr>
          <p:spPr>
            <a:xfrm>
              <a:off x="-527789" y="3101438"/>
              <a:ext cx="592822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400" dirty="0" smtClean="0">
                  <a:solidFill>
                    <a:srgbClr val="FF0000"/>
                  </a:solidFill>
                </a:rPr>
                <a:t>Kontrolü kaybetmesi,Planlanandan </a:t>
              </a:r>
              <a:r>
                <a:rPr lang="tr-TR" sz="2400" dirty="0">
                  <a:solidFill>
                    <a:srgbClr val="FF0000"/>
                  </a:solidFill>
                </a:rPr>
                <a:t>daha fazla </a:t>
              </a:r>
            </a:p>
            <a:p>
              <a:pPr algn="ctr"/>
              <a:r>
                <a:rPr lang="tr-TR" sz="2400" dirty="0">
                  <a:solidFill>
                    <a:srgbClr val="FF0000"/>
                  </a:solidFill>
                </a:rPr>
                <a:t>teknoloji karşısında kalınması</a:t>
              </a:r>
            </a:p>
          </p:txBody>
        </p:sp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56941" y="1768587"/>
              <a:ext cx="1170000" cy="1057500"/>
            </a:xfrm>
            <a:prstGeom prst="rect">
              <a:avLst/>
            </a:prstGeom>
          </p:spPr>
        </p:pic>
      </p:grpSp>
      <p:grpSp>
        <p:nvGrpSpPr>
          <p:cNvPr id="11" name="Grup 10"/>
          <p:cNvGrpSpPr/>
          <p:nvPr/>
        </p:nvGrpSpPr>
        <p:grpSpPr>
          <a:xfrm>
            <a:off x="2509726" y="4006465"/>
            <a:ext cx="4428649" cy="2148439"/>
            <a:chOff x="7585678" y="4391057"/>
            <a:chExt cx="4428649" cy="2148439"/>
          </a:xfrm>
        </p:grpSpPr>
        <p:pic>
          <p:nvPicPr>
            <p:cNvPr id="10" name="Resim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21120" y="4391057"/>
              <a:ext cx="731250" cy="1023750"/>
            </a:xfrm>
            <a:prstGeom prst="rect">
              <a:avLst/>
            </a:prstGeom>
          </p:spPr>
        </p:pic>
        <p:sp>
          <p:nvSpPr>
            <p:cNvPr id="39" name="Line 64"/>
            <p:cNvSpPr>
              <a:spLocks noChangeShapeType="1"/>
            </p:cNvSpPr>
            <p:nvPr/>
          </p:nvSpPr>
          <p:spPr bwMode="auto">
            <a:xfrm>
              <a:off x="8045646" y="5615860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" name="Dikdörtgen 39"/>
            <p:cNvSpPr/>
            <p:nvPr/>
          </p:nvSpPr>
          <p:spPr>
            <a:xfrm>
              <a:off x="7585678" y="5708499"/>
              <a:ext cx="442864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400" dirty="0">
                  <a:solidFill>
                    <a:srgbClr val="0070C0"/>
                  </a:solidFill>
                </a:rPr>
                <a:t>Teknoloji başında geçirilen vakitle </a:t>
              </a:r>
            </a:p>
            <a:p>
              <a:pPr algn="ctr"/>
              <a:r>
                <a:rPr lang="tr-TR" sz="2400" dirty="0">
                  <a:solidFill>
                    <a:srgbClr val="0070C0"/>
                  </a:solidFill>
                </a:rPr>
                <a:t>ilgili kontrolün kaybedilmesi</a:t>
              </a: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6993535" y="1568954"/>
            <a:ext cx="4705904" cy="2130026"/>
            <a:chOff x="6173062" y="1775150"/>
            <a:chExt cx="4705904" cy="2130026"/>
          </a:xfrm>
        </p:grpSpPr>
        <p:sp>
          <p:nvSpPr>
            <p:cNvPr id="42" name="Line 64"/>
            <p:cNvSpPr>
              <a:spLocks noChangeShapeType="1"/>
            </p:cNvSpPr>
            <p:nvPr/>
          </p:nvSpPr>
          <p:spPr bwMode="auto">
            <a:xfrm>
              <a:off x="6605712" y="2994602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Dikdörtgen 42"/>
            <p:cNvSpPr/>
            <p:nvPr/>
          </p:nvSpPr>
          <p:spPr>
            <a:xfrm>
              <a:off x="6173062" y="3074179"/>
              <a:ext cx="470590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400" dirty="0">
                  <a:solidFill>
                    <a:srgbClr val="00B050"/>
                  </a:solidFill>
                </a:rPr>
                <a:t>Zamanın büyük çoğunluğunun fiilen </a:t>
              </a:r>
            </a:p>
            <a:p>
              <a:pPr algn="ctr"/>
              <a:r>
                <a:rPr lang="tr-TR" sz="2400" dirty="0">
                  <a:solidFill>
                    <a:srgbClr val="00B050"/>
                  </a:solidFill>
                </a:rPr>
                <a:t>ya da zihnen teknolojiyle geçirilmesi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92827" y="1775150"/>
              <a:ext cx="1057500" cy="1035000"/>
            </a:xfrm>
            <a:prstGeom prst="rect">
              <a:avLst/>
            </a:prstGeom>
          </p:spPr>
        </p:pic>
      </p:grpSp>
      <p:grpSp>
        <p:nvGrpSpPr>
          <p:cNvPr id="8" name="Grup 7"/>
          <p:cNvGrpSpPr/>
          <p:nvPr/>
        </p:nvGrpSpPr>
        <p:grpSpPr>
          <a:xfrm>
            <a:off x="7115161" y="3963906"/>
            <a:ext cx="4565610" cy="2536454"/>
            <a:chOff x="3745600" y="3849448"/>
            <a:chExt cx="4565610" cy="2536454"/>
          </a:xfrm>
        </p:grpSpPr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73863" y="3849448"/>
              <a:ext cx="945000" cy="1080000"/>
            </a:xfrm>
            <a:prstGeom prst="rect">
              <a:avLst/>
            </a:prstGeom>
          </p:spPr>
        </p:pic>
        <p:sp>
          <p:nvSpPr>
            <p:cNvPr id="23" name="Line 64"/>
            <p:cNvSpPr>
              <a:spLocks noChangeShapeType="1"/>
            </p:cNvSpPr>
            <p:nvPr/>
          </p:nvSpPr>
          <p:spPr bwMode="auto">
            <a:xfrm>
              <a:off x="3769241" y="5119060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" name="Dikdörtgen 23"/>
            <p:cNvSpPr/>
            <p:nvPr/>
          </p:nvSpPr>
          <p:spPr>
            <a:xfrm>
              <a:off x="3745600" y="5185573"/>
              <a:ext cx="4565610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400" dirty="0">
                  <a:solidFill>
                    <a:srgbClr val="FF0000"/>
                  </a:solidFill>
                </a:rPr>
                <a:t>Teknolojinin, sorumlulukların </a:t>
              </a:r>
            </a:p>
            <a:p>
              <a:pPr algn="ctr"/>
              <a:r>
                <a:rPr lang="tr-TR" sz="2400" dirty="0">
                  <a:solidFill>
                    <a:srgbClr val="FF0000"/>
                  </a:solidFill>
                </a:rPr>
                <a:t>(iş, okul, aile, bireysel temizlik gibi) </a:t>
              </a:r>
            </a:p>
            <a:p>
              <a:pPr algn="ctr"/>
              <a:r>
                <a:rPr lang="tr-TR" sz="2400" dirty="0">
                  <a:solidFill>
                    <a:srgbClr val="FF0000"/>
                  </a:solidFill>
                </a:rPr>
                <a:t>yerine getirilmesini engellemesi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148615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1114296" y="5231551"/>
            <a:ext cx="11087536" cy="1048063"/>
            <a:chOff x="1114296" y="5231551"/>
            <a:chExt cx="11087536" cy="1048063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60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4296" y="5231551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2028696" y="375037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066" y="1702060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3007486" y="1804642"/>
            <a:ext cx="2649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Hatırlatıcı Kartlar Kullanın!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1585316" y="2866817"/>
            <a:ext cx="494641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smtClean="0">
                <a:solidFill>
                  <a:srgbClr val="E61F4F"/>
                </a:solidFill>
              </a:rPr>
              <a:t>Bağımlı Teknoloji kullanımının </a:t>
            </a:r>
            <a:r>
              <a:rPr lang="tr-TR" sz="2400" dirty="0">
                <a:solidFill>
                  <a:srgbClr val="E61F4F"/>
                </a:solidFill>
              </a:rPr>
              <a:t>neler </a:t>
            </a:r>
          </a:p>
          <a:p>
            <a:r>
              <a:rPr lang="tr-TR" sz="2400" dirty="0">
                <a:solidFill>
                  <a:srgbClr val="E61F4F"/>
                </a:solidFill>
              </a:rPr>
              <a:t>kaybettireceğini </a:t>
            </a:r>
            <a:r>
              <a:rPr lang="tr-TR" sz="2400" dirty="0" smtClean="0">
                <a:solidFill>
                  <a:srgbClr val="E61F4F"/>
                </a:solidFill>
              </a:rPr>
              <a:t>yada bağımlı kullanım</a:t>
            </a:r>
          </a:p>
          <a:p>
            <a:r>
              <a:rPr lang="tr-TR" sz="2400" dirty="0" smtClean="0">
                <a:solidFill>
                  <a:srgbClr val="E61F4F"/>
                </a:solidFill>
              </a:rPr>
              <a:t> olmazsa neler kazanılabileceğini</a:t>
            </a:r>
          </a:p>
          <a:p>
            <a:r>
              <a:rPr lang="tr-TR" sz="2400" dirty="0" smtClean="0">
                <a:solidFill>
                  <a:srgbClr val="E61F4F"/>
                </a:solidFill>
              </a:rPr>
              <a:t>hatırlatıcı </a:t>
            </a:r>
            <a:r>
              <a:rPr lang="tr-TR" sz="2400" dirty="0">
                <a:solidFill>
                  <a:srgbClr val="E61F4F"/>
                </a:solidFill>
              </a:rPr>
              <a:t>kartları evinizin </a:t>
            </a:r>
          </a:p>
          <a:p>
            <a:r>
              <a:rPr lang="tr-TR" sz="2400" dirty="0">
                <a:solidFill>
                  <a:srgbClr val="E61F4F"/>
                </a:solidFill>
              </a:rPr>
              <a:t>uygun yerlerine asabilirsiniz.</a:t>
            </a:r>
          </a:p>
        </p:txBody>
      </p:sp>
      <p:sp>
        <p:nvSpPr>
          <p:cNvPr id="16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82969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8" grpId="0"/>
      <p:bldP spid="19" grpId="0"/>
      <p:bldP spid="16" grpId="0" animBg="1"/>
      <p:bldP spid="2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957542" y="5218489"/>
            <a:ext cx="11244290" cy="1061125"/>
            <a:chOff x="957542" y="5218489"/>
            <a:chExt cx="11244290" cy="1061125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61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7542" y="5218489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1819690" y="401162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5438" y="1610620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2850732" y="1765454"/>
            <a:ext cx="2829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Gerektiğinde Yardım İsteyin!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1676755" y="3232578"/>
            <a:ext cx="53962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rgbClr val="002060"/>
                </a:solidFill>
              </a:rPr>
              <a:t>Başta okul rehber öğretmeni olmak üzere </a:t>
            </a:r>
          </a:p>
          <a:p>
            <a:r>
              <a:rPr lang="tr-TR" sz="2400" dirty="0">
                <a:solidFill>
                  <a:srgbClr val="002060"/>
                </a:solidFill>
              </a:rPr>
              <a:t>ihtiyaç duyduğunuzda uzman desteği </a:t>
            </a:r>
          </a:p>
          <a:p>
            <a:r>
              <a:rPr lang="tr-TR" sz="2400" dirty="0">
                <a:solidFill>
                  <a:srgbClr val="002060"/>
                </a:solidFill>
              </a:rPr>
              <a:t>alabilirsiniz.</a:t>
            </a: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89958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18" grpId="0"/>
      <p:bldP spid="19" grpId="0"/>
      <p:bldP spid="2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983667" y="5231551"/>
            <a:ext cx="11218165" cy="1048063"/>
            <a:chOff x="983667" y="5231551"/>
            <a:chExt cx="11218165" cy="1048063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62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3667" y="5231551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1545370" y="401161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1198" y="1662871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3961075" y="1778516"/>
            <a:ext cx="1246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Spor Yapın!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1454687" y="2958257"/>
            <a:ext cx="57050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rgbClr val="7030A0"/>
                </a:solidFill>
              </a:rPr>
              <a:t>Spor yapmak vücutta biriken enerjiyi sağlıklı </a:t>
            </a:r>
          </a:p>
          <a:p>
            <a:r>
              <a:rPr lang="tr-TR" sz="2400" dirty="0">
                <a:solidFill>
                  <a:srgbClr val="7030A0"/>
                </a:solidFill>
              </a:rPr>
              <a:t>bir şekilde boşaltmayı sağlayacağından </a:t>
            </a:r>
          </a:p>
          <a:p>
            <a:r>
              <a:rPr lang="tr-TR" sz="2400" dirty="0">
                <a:solidFill>
                  <a:srgbClr val="7030A0"/>
                </a:solidFill>
              </a:rPr>
              <a:t>bağımlılığın tedavi sürecini </a:t>
            </a:r>
          </a:p>
          <a:p>
            <a:r>
              <a:rPr lang="tr-TR" sz="2400" dirty="0">
                <a:solidFill>
                  <a:srgbClr val="7030A0"/>
                </a:solidFill>
              </a:rPr>
              <a:t>kolaylaştırabilecektir.</a:t>
            </a: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01875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8" grpId="0"/>
      <p:bldP spid="19" grpId="0"/>
      <p:bldP spid="20" grpId="0" animBg="1"/>
      <p:bldP spid="2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970604" y="5192363"/>
            <a:ext cx="11231228" cy="1087251"/>
            <a:chOff x="970604" y="5192363"/>
            <a:chExt cx="11231228" cy="1087251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63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0604" y="5192363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1466993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306" y="1702060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2667852" y="1804642"/>
            <a:ext cx="2888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Düşüncelerinizi Kontrol Edin!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1506938" y="3036634"/>
            <a:ext cx="51764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</a:rPr>
              <a:t>Teknoloji bağımlılığına sebep olan ya da </a:t>
            </a:r>
          </a:p>
          <a:p>
            <a:r>
              <a:rPr lang="tr-TR" sz="2400" dirty="0">
                <a:solidFill>
                  <a:srgbClr val="0070C0"/>
                </a:solidFill>
              </a:rPr>
              <a:t>teknoloji bağımlılığını arttıran otomatik </a:t>
            </a:r>
          </a:p>
          <a:p>
            <a:r>
              <a:rPr lang="tr-TR" sz="2400" dirty="0">
                <a:solidFill>
                  <a:srgbClr val="0070C0"/>
                </a:solidFill>
              </a:rPr>
              <a:t>düşüncelerinizi ve </a:t>
            </a:r>
            <a:r>
              <a:rPr lang="tr-TR" sz="2400" dirty="0" err="1">
                <a:solidFill>
                  <a:srgbClr val="0070C0"/>
                </a:solidFill>
              </a:rPr>
              <a:t>şartlanmışlıklarınızı</a:t>
            </a:r>
            <a:r>
              <a:rPr lang="tr-TR" sz="2400" dirty="0">
                <a:solidFill>
                  <a:srgbClr val="0070C0"/>
                </a:solidFill>
              </a:rPr>
              <a:t> </a:t>
            </a:r>
          </a:p>
          <a:p>
            <a:r>
              <a:rPr lang="tr-TR" sz="2400" dirty="0">
                <a:solidFill>
                  <a:srgbClr val="0070C0"/>
                </a:solidFill>
              </a:rPr>
              <a:t>gözden geçirebilirsiniz.</a:t>
            </a: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 l="-25000" t="-16000" r="-11000" b="-13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98392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8" grpId="0"/>
      <p:bldP spid="19" grpId="0"/>
      <p:bldP spid="20" grpId="0" animBg="1"/>
      <p:bldP spid="2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0"/>
            <a:ext cx="12191999" cy="6858000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tr-TR" b="1" dirty="0">
              <a:solidFill>
                <a:srgbClr val="002060"/>
              </a:solidFill>
            </a:endParaRPr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2765" y="5016972"/>
            <a:ext cx="1816576" cy="1637897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179" y="746788"/>
            <a:ext cx="1698750" cy="1822500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237" y="5358328"/>
            <a:ext cx="2003616" cy="1078136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280" y="744618"/>
            <a:ext cx="1001250" cy="1631250"/>
          </a:xfrm>
          <a:prstGeom prst="rect">
            <a:avLst/>
          </a:prstGeom>
        </p:spPr>
      </p:pic>
      <p:sp>
        <p:nvSpPr>
          <p:cNvPr id="50" name="Metin kutusu 49"/>
          <p:cNvSpPr txBox="1"/>
          <p:nvPr/>
        </p:nvSpPr>
        <p:spPr>
          <a:xfrm>
            <a:off x="3151039" y="500946"/>
            <a:ext cx="526144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002060"/>
                </a:solidFill>
              </a:rPr>
              <a:t>Sıfır</a:t>
            </a:r>
            <a:r>
              <a:rPr lang="tr-TR" sz="3200" b="1" dirty="0">
                <a:solidFill>
                  <a:schemeClr val="bg1"/>
                </a:solidFill>
              </a:rPr>
              <a:t> </a:t>
            </a:r>
            <a:r>
              <a:rPr lang="tr-TR" sz="3200" b="1" dirty="0" smtClean="0">
                <a:solidFill>
                  <a:schemeClr val="bg1"/>
                </a:solidFill>
              </a:rPr>
              <a:t> teknoloji değil</a:t>
            </a:r>
            <a:endParaRPr lang="tr-TR" sz="3200" b="1" dirty="0">
              <a:solidFill>
                <a:schemeClr val="bg1"/>
              </a:solidFill>
            </a:endParaRPr>
          </a:p>
          <a:p>
            <a:pPr algn="ctr"/>
            <a:r>
              <a:rPr lang="tr-TR" sz="3600" b="1" dirty="0">
                <a:solidFill>
                  <a:srgbClr val="C00000"/>
                </a:solidFill>
              </a:rPr>
              <a:t>S</a:t>
            </a:r>
            <a:r>
              <a:rPr lang="tr-TR" sz="3600" b="1" dirty="0" smtClean="0">
                <a:solidFill>
                  <a:srgbClr val="C00000"/>
                </a:solidFill>
              </a:rPr>
              <a:t>ınırsız</a:t>
            </a:r>
            <a:r>
              <a:rPr lang="tr-TR" sz="3200" b="1" dirty="0" smtClean="0">
                <a:solidFill>
                  <a:srgbClr val="C00000"/>
                </a:solidFill>
              </a:rPr>
              <a:t>  </a:t>
            </a:r>
            <a:r>
              <a:rPr lang="tr-TR" sz="3200" b="1" dirty="0" smtClean="0">
                <a:solidFill>
                  <a:schemeClr val="bg2"/>
                </a:solidFill>
              </a:rPr>
              <a:t>teknoloji asla değil</a:t>
            </a:r>
            <a:endParaRPr lang="tr-TR" sz="3200" b="1" dirty="0">
              <a:solidFill>
                <a:schemeClr val="bg2"/>
              </a:solidFill>
            </a:endParaRPr>
          </a:p>
          <a:p>
            <a:pPr algn="ctr"/>
            <a:r>
              <a:rPr lang="tr-TR" sz="4400" b="1" dirty="0" smtClean="0">
                <a:solidFill>
                  <a:srgbClr val="FFFF00"/>
                </a:solidFill>
              </a:rPr>
              <a:t>Yeterince </a:t>
            </a:r>
            <a:r>
              <a:rPr lang="tr-TR" sz="3200" b="1" dirty="0" smtClean="0">
                <a:solidFill>
                  <a:srgbClr val="FFFF00"/>
                </a:solidFill>
              </a:rPr>
              <a:t> </a:t>
            </a:r>
            <a:r>
              <a:rPr lang="tr-TR" sz="3200" b="1" dirty="0" smtClean="0">
                <a:solidFill>
                  <a:schemeClr val="bg2"/>
                </a:solidFill>
              </a:rPr>
              <a:t>teknoloji</a:t>
            </a:r>
            <a:endParaRPr lang="tr-TR" sz="3200" b="1" dirty="0">
              <a:solidFill>
                <a:schemeClr val="bg2"/>
              </a:solidFill>
            </a:endParaRPr>
          </a:p>
        </p:txBody>
      </p:sp>
      <p:sp>
        <p:nvSpPr>
          <p:cNvPr id="51" name="Metin kutusu 50"/>
          <p:cNvSpPr txBox="1"/>
          <p:nvPr/>
        </p:nvSpPr>
        <p:spPr>
          <a:xfrm>
            <a:off x="1082367" y="3903597"/>
            <a:ext cx="4381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Teknoloji çözüm </a:t>
            </a:r>
            <a:r>
              <a:rPr lang="tr-TR" sz="3200" b="1" dirty="0" smtClean="0">
                <a:solidFill>
                  <a:schemeClr val="bg1"/>
                </a:solidFill>
              </a:rPr>
              <a:t>üretir</a:t>
            </a:r>
            <a:endParaRPr lang="tr-TR" sz="3200" b="1" dirty="0">
              <a:solidFill>
                <a:schemeClr val="bg1"/>
              </a:solidFill>
            </a:endParaRPr>
          </a:p>
          <a:p>
            <a:pPr algn="ctr"/>
            <a:r>
              <a:rPr lang="tr-TR" sz="3200" b="1" dirty="0">
                <a:solidFill>
                  <a:srgbClr val="002060"/>
                </a:solidFill>
              </a:rPr>
              <a:t>bağımlılık sorun </a:t>
            </a:r>
            <a:r>
              <a:rPr lang="tr-TR" sz="3200" b="1" dirty="0" smtClean="0">
                <a:solidFill>
                  <a:srgbClr val="002060"/>
                </a:solidFill>
              </a:rPr>
              <a:t>üretir</a:t>
            </a:r>
            <a:endParaRPr lang="tr-TR" sz="3200" b="1" dirty="0">
              <a:solidFill>
                <a:srgbClr val="002060"/>
              </a:solidFill>
            </a:endParaRPr>
          </a:p>
        </p:txBody>
      </p:sp>
      <p:sp>
        <p:nvSpPr>
          <p:cNvPr id="53" name="Metin kutusu 52"/>
          <p:cNvSpPr txBox="1"/>
          <p:nvPr/>
        </p:nvSpPr>
        <p:spPr>
          <a:xfrm>
            <a:off x="7650604" y="3734574"/>
            <a:ext cx="4381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Azı karar,</a:t>
            </a:r>
          </a:p>
          <a:p>
            <a:pPr algn="ctr"/>
            <a:r>
              <a:rPr lang="fi-FI" sz="3200" b="1" dirty="0">
                <a:solidFill>
                  <a:srgbClr val="FF0000"/>
                </a:solidFill>
              </a:rPr>
              <a:t>çoğu </a:t>
            </a:r>
            <a:r>
              <a:rPr lang="fi-FI" sz="3200" b="1" dirty="0" smtClean="0">
                <a:solidFill>
                  <a:srgbClr val="FF0000"/>
                </a:solidFill>
              </a:rPr>
              <a:t>zarar</a:t>
            </a:r>
            <a:endParaRPr lang="tr-T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155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" y="0"/>
            <a:ext cx="12191999" cy="6858000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749" y="572053"/>
            <a:ext cx="1372500" cy="1237500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777" y="2344766"/>
            <a:ext cx="1698750" cy="1822500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880" y="2620391"/>
            <a:ext cx="2362500" cy="1271250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0999" y="4636713"/>
            <a:ext cx="1001250" cy="1631250"/>
          </a:xfrm>
          <a:prstGeom prst="rect">
            <a:avLst/>
          </a:prstGeom>
        </p:spPr>
      </p:pic>
      <p:sp>
        <p:nvSpPr>
          <p:cNvPr id="48" name="Metin kutusu 47"/>
          <p:cNvSpPr txBox="1"/>
          <p:nvPr/>
        </p:nvSpPr>
        <p:spPr>
          <a:xfrm>
            <a:off x="454743" y="978556"/>
            <a:ext cx="4381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e-sosyal misiniz?</a:t>
            </a:r>
          </a:p>
          <a:p>
            <a:pPr algn="ctr"/>
            <a:r>
              <a:rPr lang="tr-TR" sz="4000" b="1" dirty="0">
                <a:solidFill>
                  <a:srgbClr val="C00000"/>
                </a:solidFill>
              </a:rPr>
              <a:t>a-sosyal mi?</a:t>
            </a:r>
          </a:p>
        </p:txBody>
      </p:sp>
      <p:sp>
        <p:nvSpPr>
          <p:cNvPr id="49" name="Metin kutusu 48"/>
          <p:cNvSpPr txBox="1"/>
          <p:nvPr/>
        </p:nvSpPr>
        <p:spPr>
          <a:xfrm>
            <a:off x="7156074" y="708153"/>
            <a:ext cx="4381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Hayat nehri</a:t>
            </a:r>
          </a:p>
          <a:p>
            <a:pPr algn="ctr"/>
            <a:r>
              <a:rPr lang="tr-TR" sz="3200" b="1" dirty="0">
                <a:solidFill>
                  <a:srgbClr val="FFFF00"/>
                </a:solidFill>
              </a:rPr>
              <a:t>netten akmıyor!</a:t>
            </a:r>
          </a:p>
        </p:txBody>
      </p:sp>
      <p:sp>
        <p:nvSpPr>
          <p:cNvPr id="50" name="Metin kutusu 49"/>
          <p:cNvSpPr txBox="1"/>
          <p:nvPr/>
        </p:nvSpPr>
        <p:spPr>
          <a:xfrm>
            <a:off x="3905207" y="2788108"/>
            <a:ext cx="4381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İnternete bağlı ol,</a:t>
            </a:r>
          </a:p>
          <a:p>
            <a:pPr algn="ctr"/>
            <a:r>
              <a:rPr lang="tr-TR" sz="3200" b="1" dirty="0" smtClean="0">
                <a:solidFill>
                  <a:srgbClr val="002060"/>
                </a:solidFill>
              </a:rPr>
              <a:t>ama bağımlı </a:t>
            </a:r>
            <a:r>
              <a:rPr lang="tr-TR" sz="3200" b="1" dirty="0">
                <a:solidFill>
                  <a:srgbClr val="002060"/>
                </a:solidFill>
              </a:rPr>
              <a:t>olma.</a:t>
            </a:r>
          </a:p>
        </p:txBody>
      </p:sp>
      <p:sp>
        <p:nvSpPr>
          <p:cNvPr id="51" name="Metin kutusu 50"/>
          <p:cNvSpPr txBox="1"/>
          <p:nvPr/>
        </p:nvSpPr>
        <p:spPr>
          <a:xfrm>
            <a:off x="565484" y="4774656"/>
            <a:ext cx="43815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Sosyal çevreni</a:t>
            </a:r>
          </a:p>
          <a:p>
            <a:pPr algn="ctr"/>
            <a:r>
              <a:rPr lang="tr-TR" sz="3200" b="1" dirty="0">
                <a:solidFill>
                  <a:srgbClr val="FFFF00"/>
                </a:solidFill>
              </a:rPr>
              <a:t>sosyal medya ile</a:t>
            </a:r>
          </a:p>
          <a:p>
            <a:pPr algn="ctr"/>
            <a:r>
              <a:rPr lang="tr-TR" sz="3600" b="1" dirty="0">
                <a:solidFill>
                  <a:srgbClr val="231F20"/>
                </a:solidFill>
              </a:rPr>
              <a:t>kısıtlama</a:t>
            </a:r>
          </a:p>
        </p:txBody>
      </p:sp>
      <p:sp>
        <p:nvSpPr>
          <p:cNvPr id="53" name="Metin kutusu 52"/>
          <p:cNvSpPr txBox="1"/>
          <p:nvPr/>
        </p:nvSpPr>
        <p:spPr>
          <a:xfrm>
            <a:off x="6979905" y="4797528"/>
            <a:ext cx="4381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Telefonun çeksin,</a:t>
            </a:r>
          </a:p>
          <a:p>
            <a:pPr algn="ctr"/>
            <a:r>
              <a:rPr lang="fi-FI" sz="3200" b="1" dirty="0">
                <a:solidFill>
                  <a:srgbClr val="C00000"/>
                </a:solidFill>
              </a:rPr>
              <a:t>ama seni içine</a:t>
            </a:r>
          </a:p>
          <a:p>
            <a:pPr algn="ctr"/>
            <a:r>
              <a:rPr lang="fi-FI" sz="3200" b="1" dirty="0">
                <a:solidFill>
                  <a:srgbClr val="231F20"/>
                </a:solidFill>
              </a:rPr>
              <a:t>çekmesin</a:t>
            </a:r>
            <a:endParaRPr lang="tr-TR" sz="3200" b="1" dirty="0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20739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ikdörtgen 20"/>
          <p:cNvSpPr/>
          <p:nvPr/>
        </p:nvSpPr>
        <p:spPr>
          <a:xfrm>
            <a:off x="0" y="-9525"/>
            <a:ext cx="12191999" cy="6877357"/>
          </a:xfrm>
          <a:prstGeom prst="rect">
            <a:avLst/>
          </a:prstGeom>
          <a:blipFill dpi="0" rotWithShape="1">
            <a:blip r:embed="rId3"/>
            <a:srcRect/>
            <a:stretch>
              <a:fillRect l="-84000" b="-4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Dikdörtgen 23"/>
          <p:cNvSpPr/>
          <p:nvPr/>
        </p:nvSpPr>
        <p:spPr>
          <a:xfrm flipH="1" flipV="1">
            <a:off x="4120331" y="0"/>
            <a:ext cx="807166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0 w 7890694"/>
              <a:gd name="connsiteY0" fmla="*/ 0 h 6858000"/>
              <a:gd name="connsiteX1" fmla="*/ 3824748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7890694"/>
              <a:gd name="connsiteY0" fmla="*/ 0 h 6858000"/>
              <a:gd name="connsiteX1" fmla="*/ 5777373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0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1669" h="6858000">
                <a:moveTo>
                  <a:pt x="0" y="0"/>
                </a:moveTo>
                <a:lnTo>
                  <a:pt x="5977398" y="0"/>
                </a:lnTo>
                <a:lnTo>
                  <a:pt x="807166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75246B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0" y="0"/>
            <a:ext cx="6097588" cy="6854825"/>
          </a:xfrm>
          <a:custGeom>
            <a:avLst/>
            <a:gdLst>
              <a:gd name="T0" fmla="*/ 2113 w 3841"/>
              <a:gd name="T1" fmla="*/ 0 h 4318"/>
              <a:gd name="T2" fmla="*/ 0 w 3841"/>
              <a:gd name="T3" fmla="*/ 0 h 4318"/>
              <a:gd name="T4" fmla="*/ 0 w 3841"/>
              <a:gd name="T5" fmla="*/ 4318 h 4318"/>
              <a:gd name="T6" fmla="*/ 3841 w 3841"/>
              <a:gd name="T7" fmla="*/ 4318 h 4318"/>
              <a:gd name="T8" fmla="*/ 3834 w 3841"/>
              <a:gd name="T9" fmla="*/ 4318 h 4318"/>
              <a:gd name="T10" fmla="*/ 2113 w 3841"/>
              <a:gd name="T11" fmla="*/ 0 h 4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41" h="4318">
                <a:moveTo>
                  <a:pt x="2113" y="0"/>
                </a:moveTo>
                <a:lnTo>
                  <a:pt x="0" y="0"/>
                </a:lnTo>
                <a:lnTo>
                  <a:pt x="0" y="4318"/>
                </a:lnTo>
                <a:lnTo>
                  <a:pt x="3841" y="4318"/>
                </a:lnTo>
                <a:lnTo>
                  <a:pt x="3834" y="4318"/>
                </a:lnTo>
                <a:lnTo>
                  <a:pt x="211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" name="Dikdörtgen 23"/>
          <p:cNvSpPr/>
          <p:nvPr/>
        </p:nvSpPr>
        <p:spPr>
          <a:xfrm>
            <a:off x="0" y="3175"/>
            <a:ext cx="591901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36037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3"/>
          <p:cNvSpPr/>
          <p:nvPr/>
        </p:nvSpPr>
        <p:spPr>
          <a:xfrm flipH="1" flipV="1">
            <a:off x="6340763" y="4829175"/>
            <a:ext cx="5868014" cy="135255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9525 w 5919019"/>
              <a:gd name="connsiteY0" fmla="*/ 485775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9525 w 5919019"/>
              <a:gd name="connsiteY4" fmla="*/ 4857750 h 6858000"/>
              <a:gd name="connsiteX0" fmla="*/ 9525 w 5919019"/>
              <a:gd name="connsiteY0" fmla="*/ 0 h 2000250"/>
              <a:gd name="connsiteX1" fmla="*/ 5329698 w 5919019"/>
              <a:gd name="connsiteY1" fmla="*/ 19050 h 2000250"/>
              <a:gd name="connsiteX2" fmla="*/ 5919019 w 5919019"/>
              <a:gd name="connsiteY2" fmla="*/ 2000250 h 2000250"/>
              <a:gd name="connsiteX3" fmla="*/ 0 w 5919019"/>
              <a:gd name="connsiteY3" fmla="*/ 2000250 h 2000250"/>
              <a:gd name="connsiteX4" fmla="*/ 9525 w 5919019"/>
              <a:gd name="connsiteY4" fmla="*/ 0 h 2000250"/>
              <a:gd name="connsiteX0" fmla="*/ 9525 w 5718994"/>
              <a:gd name="connsiteY0" fmla="*/ 0 h 2000250"/>
              <a:gd name="connsiteX1" fmla="*/ 5329698 w 5718994"/>
              <a:gd name="connsiteY1" fmla="*/ 19050 h 2000250"/>
              <a:gd name="connsiteX2" fmla="*/ 5718994 w 5718994"/>
              <a:gd name="connsiteY2" fmla="*/ 1352550 h 2000250"/>
              <a:gd name="connsiteX3" fmla="*/ 0 w 5718994"/>
              <a:gd name="connsiteY3" fmla="*/ 2000250 h 2000250"/>
              <a:gd name="connsiteX4" fmla="*/ 9525 w 5718994"/>
              <a:gd name="connsiteY4" fmla="*/ 0 h 20002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049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2397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0173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10648 w 5718994"/>
              <a:gd name="connsiteY1" fmla="*/ 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8994" h="1352550">
                <a:moveTo>
                  <a:pt x="9525" y="0"/>
                </a:moveTo>
                <a:lnTo>
                  <a:pt x="5310648" y="0"/>
                </a:lnTo>
                <a:lnTo>
                  <a:pt x="5718994" y="1352550"/>
                </a:lnTo>
                <a:lnTo>
                  <a:pt x="0" y="1343025"/>
                </a:lnTo>
                <a:lnTo>
                  <a:pt x="95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/>
          <p:cNvSpPr/>
          <p:nvPr/>
        </p:nvSpPr>
        <p:spPr>
          <a:xfrm>
            <a:off x="3812004" y="-9525"/>
            <a:ext cx="2422729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26" name="Resim 10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789" y="4987950"/>
            <a:ext cx="4500000" cy="1035000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7914" y="920137"/>
            <a:ext cx="843750" cy="1957500"/>
          </a:xfrm>
          <a:prstGeom prst="rect">
            <a:avLst/>
          </a:prstGeom>
        </p:spPr>
      </p:pic>
      <p:grpSp>
        <p:nvGrpSpPr>
          <p:cNvPr id="15" name="Grup 14"/>
          <p:cNvGrpSpPr/>
          <p:nvPr/>
        </p:nvGrpSpPr>
        <p:grpSpPr>
          <a:xfrm>
            <a:off x="4949999" y="329393"/>
            <a:ext cx="6816829" cy="2214734"/>
            <a:chOff x="5315759" y="1541490"/>
            <a:chExt cx="6816829" cy="2214734"/>
          </a:xfrm>
        </p:grpSpPr>
        <p:sp>
          <p:nvSpPr>
            <p:cNvPr id="16" name="Metin kutusu 15"/>
            <p:cNvSpPr txBox="1"/>
            <p:nvPr/>
          </p:nvSpPr>
          <p:spPr>
            <a:xfrm>
              <a:off x="5315759" y="1541490"/>
              <a:ext cx="585621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5400" dirty="0">
                  <a:solidFill>
                    <a:schemeClr val="bg1"/>
                  </a:solidFill>
                </a:rPr>
                <a:t>teknolojiye </a:t>
              </a:r>
              <a:r>
                <a:rPr lang="tr-TR" sz="5400" dirty="0" smtClean="0">
                  <a:solidFill>
                    <a:schemeClr val="bg1"/>
                  </a:solidFill>
                </a:rPr>
                <a:t>bağlı ol !</a:t>
              </a:r>
              <a:endParaRPr lang="tr-TR" sz="5400" dirty="0">
                <a:solidFill>
                  <a:schemeClr val="bg1"/>
                </a:solidFill>
              </a:endParaRPr>
            </a:p>
          </p:txBody>
        </p:sp>
        <p:sp>
          <p:nvSpPr>
            <p:cNvPr id="18" name="Metin kutusu 17"/>
            <p:cNvSpPr txBox="1"/>
            <p:nvPr/>
          </p:nvSpPr>
          <p:spPr>
            <a:xfrm>
              <a:off x="6266559" y="2740561"/>
              <a:ext cx="586602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4800" b="1" dirty="0" smtClean="0">
                  <a:solidFill>
                    <a:schemeClr val="bg1"/>
                  </a:solidFill>
                </a:rPr>
                <a:t>ama </a:t>
              </a:r>
              <a:r>
                <a:rPr lang="tr-TR" sz="6000" b="1" dirty="0" smtClean="0">
                  <a:solidFill>
                    <a:srgbClr val="FFFF00"/>
                  </a:solidFill>
                </a:rPr>
                <a:t>bağımlı</a:t>
              </a:r>
              <a:r>
                <a:rPr lang="tr-TR" sz="4800" b="1" dirty="0" smtClean="0">
                  <a:solidFill>
                    <a:schemeClr val="bg1"/>
                  </a:solidFill>
                </a:rPr>
                <a:t> yaşama</a:t>
              </a:r>
              <a:endParaRPr lang="tr-TR" sz="4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044" y="5505450"/>
            <a:ext cx="2733750" cy="1023750"/>
          </a:xfrm>
          <a:prstGeom prst="rect">
            <a:avLst/>
          </a:prstGeom>
        </p:spPr>
      </p:pic>
      <p:grpSp>
        <p:nvGrpSpPr>
          <p:cNvPr id="17" name="Grup 16"/>
          <p:cNvGrpSpPr/>
          <p:nvPr/>
        </p:nvGrpSpPr>
        <p:grpSpPr>
          <a:xfrm>
            <a:off x="7492982" y="2877637"/>
            <a:ext cx="942795" cy="950137"/>
            <a:chOff x="474663" y="3333750"/>
            <a:chExt cx="1019175" cy="1027112"/>
          </a:xfrm>
        </p:grpSpPr>
        <p:sp>
          <p:nvSpPr>
            <p:cNvPr id="19" name="Oval 5"/>
            <p:cNvSpPr>
              <a:spLocks noChangeArrowheads="1"/>
            </p:cNvSpPr>
            <p:nvPr/>
          </p:nvSpPr>
          <p:spPr bwMode="auto">
            <a:xfrm>
              <a:off x="474663" y="3333750"/>
              <a:ext cx="1019175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" name="Oval 11"/>
            <p:cNvSpPr>
              <a:spLocks noChangeArrowheads="1"/>
            </p:cNvSpPr>
            <p:nvPr/>
          </p:nvSpPr>
          <p:spPr bwMode="auto">
            <a:xfrm>
              <a:off x="534988" y="3394075"/>
              <a:ext cx="898525" cy="906462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757238" y="3697288"/>
              <a:ext cx="96838" cy="209550"/>
            </a:xfrm>
            <a:custGeom>
              <a:avLst/>
              <a:gdLst>
                <a:gd name="T0" fmla="*/ 26 w 26"/>
                <a:gd name="T1" fmla="*/ 18 h 55"/>
                <a:gd name="T2" fmla="*/ 17 w 26"/>
                <a:gd name="T3" fmla="*/ 18 h 55"/>
                <a:gd name="T4" fmla="*/ 17 w 26"/>
                <a:gd name="T5" fmla="*/ 12 h 55"/>
                <a:gd name="T6" fmla="*/ 19 w 26"/>
                <a:gd name="T7" fmla="*/ 10 h 55"/>
                <a:gd name="T8" fmla="*/ 25 w 26"/>
                <a:gd name="T9" fmla="*/ 10 h 55"/>
                <a:gd name="T10" fmla="*/ 25 w 26"/>
                <a:gd name="T11" fmla="*/ 0 h 55"/>
                <a:gd name="T12" fmla="*/ 17 w 26"/>
                <a:gd name="T13" fmla="*/ 0 h 55"/>
                <a:gd name="T14" fmla="*/ 5 w 26"/>
                <a:gd name="T15" fmla="*/ 12 h 55"/>
                <a:gd name="T16" fmla="*/ 5 w 26"/>
                <a:gd name="T17" fmla="*/ 18 h 55"/>
                <a:gd name="T18" fmla="*/ 0 w 26"/>
                <a:gd name="T19" fmla="*/ 18 h 55"/>
                <a:gd name="T20" fmla="*/ 0 w 26"/>
                <a:gd name="T21" fmla="*/ 28 h 55"/>
                <a:gd name="T22" fmla="*/ 5 w 26"/>
                <a:gd name="T23" fmla="*/ 28 h 55"/>
                <a:gd name="T24" fmla="*/ 5 w 26"/>
                <a:gd name="T25" fmla="*/ 55 h 55"/>
                <a:gd name="T26" fmla="*/ 17 w 26"/>
                <a:gd name="T27" fmla="*/ 55 h 55"/>
                <a:gd name="T28" fmla="*/ 17 w 26"/>
                <a:gd name="T29" fmla="*/ 28 h 55"/>
                <a:gd name="T30" fmla="*/ 25 w 26"/>
                <a:gd name="T31" fmla="*/ 28 h 55"/>
                <a:gd name="T32" fmla="*/ 26 w 26"/>
                <a:gd name="T33" fmla="*/ 1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55">
                  <a:moveTo>
                    <a:pt x="26" y="18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0"/>
                    <a:pt x="18" y="10"/>
                    <a:pt x="19" y="10"/>
                  </a:cubicBezTo>
                  <a:cubicBezTo>
                    <a:pt x="20" y="10"/>
                    <a:pt x="25" y="10"/>
                    <a:pt x="25" y="1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5" y="7"/>
                    <a:pt x="5" y="12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40"/>
                    <a:pt x="5" y="55"/>
                    <a:pt x="5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40"/>
                    <a:pt x="17" y="28"/>
                  </a:cubicBezTo>
                  <a:cubicBezTo>
                    <a:pt x="25" y="28"/>
                    <a:pt x="25" y="28"/>
                    <a:pt x="25" y="28"/>
                  </a:cubicBezTo>
                  <a:lnTo>
                    <a:pt x="26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911225" y="3906838"/>
              <a:ext cx="198438" cy="161925"/>
            </a:xfrm>
            <a:custGeom>
              <a:avLst/>
              <a:gdLst>
                <a:gd name="T0" fmla="*/ 53 w 53"/>
                <a:gd name="T1" fmla="*/ 6 h 43"/>
                <a:gd name="T2" fmla="*/ 47 w 53"/>
                <a:gd name="T3" fmla="*/ 7 h 43"/>
                <a:gd name="T4" fmla="*/ 51 w 53"/>
                <a:gd name="T5" fmla="*/ 1 h 43"/>
                <a:gd name="T6" fmla="*/ 44 w 53"/>
                <a:gd name="T7" fmla="*/ 4 h 43"/>
                <a:gd name="T8" fmla="*/ 37 w 53"/>
                <a:gd name="T9" fmla="*/ 0 h 43"/>
                <a:gd name="T10" fmla="*/ 26 w 53"/>
                <a:gd name="T11" fmla="*/ 11 h 43"/>
                <a:gd name="T12" fmla="*/ 26 w 53"/>
                <a:gd name="T13" fmla="*/ 14 h 43"/>
                <a:gd name="T14" fmla="*/ 4 w 53"/>
                <a:gd name="T15" fmla="*/ 2 h 43"/>
                <a:gd name="T16" fmla="*/ 2 w 53"/>
                <a:gd name="T17" fmla="*/ 8 h 43"/>
                <a:gd name="T18" fmla="*/ 7 w 53"/>
                <a:gd name="T19" fmla="*/ 17 h 43"/>
                <a:gd name="T20" fmla="*/ 2 w 53"/>
                <a:gd name="T21" fmla="*/ 16 h 43"/>
                <a:gd name="T22" fmla="*/ 2 w 53"/>
                <a:gd name="T23" fmla="*/ 16 h 43"/>
                <a:gd name="T24" fmla="*/ 11 w 53"/>
                <a:gd name="T25" fmla="*/ 26 h 43"/>
                <a:gd name="T26" fmla="*/ 8 w 53"/>
                <a:gd name="T27" fmla="*/ 27 h 43"/>
                <a:gd name="T28" fmla="*/ 6 w 53"/>
                <a:gd name="T29" fmla="*/ 27 h 43"/>
                <a:gd name="T30" fmla="*/ 16 w 53"/>
                <a:gd name="T31" fmla="*/ 34 h 43"/>
                <a:gd name="T32" fmla="*/ 3 w 53"/>
                <a:gd name="T33" fmla="*/ 39 h 43"/>
                <a:gd name="T34" fmla="*/ 0 w 53"/>
                <a:gd name="T35" fmla="*/ 39 h 43"/>
                <a:gd name="T36" fmla="*/ 17 w 53"/>
                <a:gd name="T37" fmla="*/ 43 h 43"/>
                <a:gd name="T38" fmla="*/ 47 w 53"/>
                <a:gd name="T39" fmla="*/ 13 h 43"/>
                <a:gd name="T40" fmla="*/ 47 w 53"/>
                <a:gd name="T41" fmla="*/ 11 h 43"/>
                <a:gd name="T42" fmla="*/ 53 w 53"/>
                <a:gd name="T43" fmla="*/ 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43">
                  <a:moveTo>
                    <a:pt x="53" y="6"/>
                  </a:moveTo>
                  <a:cubicBezTo>
                    <a:pt x="51" y="6"/>
                    <a:pt x="49" y="7"/>
                    <a:pt x="47" y="7"/>
                  </a:cubicBezTo>
                  <a:cubicBezTo>
                    <a:pt x="49" y="6"/>
                    <a:pt x="51" y="4"/>
                    <a:pt x="51" y="1"/>
                  </a:cubicBezTo>
                  <a:cubicBezTo>
                    <a:pt x="49" y="2"/>
                    <a:pt x="47" y="3"/>
                    <a:pt x="44" y="4"/>
                  </a:cubicBezTo>
                  <a:cubicBezTo>
                    <a:pt x="42" y="2"/>
                    <a:pt x="40" y="0"/>
                    <a:pt x="37" y="0"/>
                  </a:cubicBezTo>
                  <a:cubicBezTo>
                    <a:pt x="31" y="0"/>
                    <a:pt x="26" y="5"/>
                    <a:pt x="26" y="11"/>
                  </a:cubicBezTo>
                  <a:cubicBezTo>
                    <a:pt x="26" y="12"/>
                    <a:pt x="26" y="13"/>
                    <a:pt x="26" y="14"/>
                  </a:cubicBezTo>
                  <a:cubicBezTo>
                    <a:pt x="17" y="13"/>
                    <a:pt x="9" y="9"/>
                    <a:pt x="4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2" y="12"/>
                    <a:pt x="4" y="15"/>
                    <a:pt x="7" y="17"/>
                  </a:cubicBezTo>
                  <a:cubicBezTo>
                    <a:pt x="5" y="17"/>
                    <a:pt x="4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21"/>
                    <a:pt x="6" y="25"/>
                    <a:pt x="11" y="26"/>
                  </a:cubicBezTo>
                  <a:cubicBezTo>
                    <a:pt x="10" y="27"/>
                    <a:pt x="9" y="27"/>
                    <a:pt x="8" y="27"/>
                  </a:cubicBezTo>
                  <a:cubicBezTo>
                    <a:pt x="7" y="27"/>
                    <a:pt x="7" y="27"/>
                    <a:pt x="6" y="27"/>
                  </a:cubicBezTo>
                  <a:cubicBezTo>
                    <a:pt x="7" y="31"/>
                    <a:pt x="11" y="34"/>
                    <a:pt x="16" y="34"/>
                  </a:cubicBezTo>
                  <a:cubicBezTo>
                    <a:pt x="12" y="37"/>
                    <a:pt x="8" y="39"/>
                    <a:pt x="3" y="39"/>
                  </a:cubicBezTo>
                  <a:cubicBezTo>
                    <a:pt x="2" y="39"/>
                    <a:pt x="1" y="39"/>
                    <a:pt x="0" y="39"/>
                  </a:cubicBezTo>
                  <a:cubicBezTo>
                    <a:pt x="5" y="42"/>
                    <a:pt x="10" y="43"/>
                    <a:pt x="17" y="43"/>
                  </a:cubicBezTo>
                  <a:cubicBezTo>
                    <a:pt x="37" y="43"/>
                    <a:pt x="47" y="27"/>
                    <a:pt x="47" y="13"/>
                  </a:cubicBezTo>
                  <a:cubicBezTo>
                    <a:pt x="47" y="12"/>
                    <a:pt x="47" y="12"/>
                    <a:pt x="47" y="11"/>
                  </a:cubicBezTo>
                  <a:cubicBezTo>
                    <a:pt x="50" y="10"/>
                    <a:pt x="51" y="8"/>
                    <a:pt x="5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008063" y="3667125"/>
              <a:ext cx="95250" cy="95250"/>
            </a:xfrm>
            <a:custGeom>
              <a:avLst/>
              <a:gdLst>
                <a:gd name="T0" fmla="*/ 13 w 25"/>
                <a:gd name="T1" fmla="*/ 0 h 25"/>
                <a:gd name="T2" fmla="*/ 0 w 25"/>
                <a:gd name="T3" fmla="*/ 13 h 25"/>
                <a:gd name="T4" fmla="*/ 13 w 25"/>
                <a:gd name="T5" fmla="*/ 25 h 25"/>
                <a:gd name="T6" fmla="*/ 25 w 25"/>
                <a:gd name="T7" fmla="*/ 13 h 25"/>
                <a:gd name="T8" fmla="*/ 13 w 25"/>
                <a:gd name="T9" fmla="*/ 0 h 25"/>
                <a:gd name="T10" fmla="*/ 13 w 25"/>
                <a:gd name="T11" fmla="*/ 21 h 25"/>
                <a:gd name="T12" fmla="*/ 5 w 25"/>
                <a:gd name="T13" fmla="*/ 13 h 25"/>
                <a:gd name="T14" fmla="*/ 13 w 25"/>
                <a:gd name="T15" fmla="*/ 5 h 25"/>
                <a:gd name="T16" fmla="*/ 21 w 25"/>
                <a:gd name="T17" fmla="*/ 13 h 25"/>
                <a:gd name="T18" fmla="*/ 13 w 25"/>
                <a:gd name="T19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19"/>
                    <a:pt x="6" y="25"/>
                    <a:pt x="13" y="25"/>
                  </a:cubicBezTo>
                  <a:cubicBezTo>
                    <a:pt x="20" y="25"/>
                    <a:pt x="25" y="19"/>
                    <a:pt x="25" y="13"/>
                  </a:cubicBezTo>
                  <a:cubicBezTo>
                    <a:pt x="25" y="6"/>
                    <a:pt x="19" y="0"/>
                    <a:pt x="13" y="0"/>
                  </a:cubicBezTo>
                  <a:close/>
                  <a:moveTo>
                    <a:pt x="13" y="21"/>
                  </a:moveTo>
                  <a:cubicBezTo>
                    <a:pt x="8" y="21"/>
                    <a:pt x="5" y="17"/>
                    <a:pt x="5" y="13"/>
                  </a:cubicBezTo>
                  <a:cubicBezTo>
                    <a:pt x="5" y="8"/>
                    <a:pt x="8" y="5"/>
                    <a:pt x="13" y="5"/>
                  </a:cubicBezTo>
                  <a:cubicBezTo>
                    <a:pt x="17" y="5"/>
                    <a:pt x="21" y="8"/>
                    <a:pt x="21" y="13"/>
                  </a:cubicBezTo>
                  <a:cubicBezTo>
                    <a:pt x="21" y="17"/>
                    <a:pt x="17" y="21"/>
                    <a:pt x="13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" name="Oval 16"/>
            <p:cNvSpPr>
              <a:spLocks noChangeArrowheads="1"/>
            </p:cNvSpPr>
            <p:nvPr/>
          </p:nvSpPr>
          <p:spPr bwMode="auto">
            <a:xfrm>
              <a:off x="1095375" y="3656013"/>
              <a:ext cx="19050" cy="222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" name="Freeform 17"/>
            <p:cNvSpPr>
              <a:spLocks noEditPoints="1"/>
            </p:cNvSpPr>
            <p:nvPr/>
          </p:nvSpPr>
          <p:spPr bwMode="auto">
            <a:xfrm>
              <a:off x="966788" y="3625850"/>
              <a:ext cx="180975" cy="182562"/>
            </a:xfrm>
            <a:custGeom>
              <a:avLst/>
              <a:gdLst>
                <a:gd name="T0" fmla="*/ 44 w 48"/>
                <a:gd name="T1" fmla="*/ 4 h 48"/>
                <a:gd name="T2" fmla="*/ 34 w 48"/>
                <a:gd name="T3" fmla="*/ 0 h 48"/>
                <a:gd name="T4" fmla="*/ 14 w 48"/>
                <a:gd name="T5" fmla="*/ 0 h 48"/>
                <a:gd name="T6" fmla="*/ 0 w 48"/>
                <a:gd name="T7" fmla="*/ 14 h 48"/>
                <a:gd name="T8" fmla="*/ 0 w 48"/>
                <a:gd name="T9" fmla="*/ 34 h 48"/>
                <a:gd name="T10" fmla="*/ 4 w 48"/>
                <a:gd name="T11" fmla="*/ 44 h 48"/>
                <a:gd name="T12" fmla="*/ 14 w 48"/>
                <a:gd name="T13" fmla="*/ 48 h 48"/>
                <a:gd name="T14" fmla="*/ 33 w 48"/>
                <a:gd name="T15" fmla="*/ 48 h 48"/>
                <a:gd name="T16" fmla="*/ 44 w 48"/>
                <a:gd name="T17" fmla="*/ 44 h 48"/>
                <a:gd name="T18" fmla="*/ 48 w 48"/>
                <a:gd name="T19" fmla="*/ 34 h 48"/>
                <a:gd name="T20" fmla="*/ 48 w 48"/>
                <a:gd name="T21" fmla="*/ 14 h 48"/>
                <a:gd name="T22" fmla="*/ 44 w 48"/>
                <a:gd name="T23" fmla="*/ 4 h 48"/>
                <a:gd name="T24" fmla="*/ 43 w 48"/>
                <a:gd name="T25" fmla="*/ 34 h 48"/>
                <a:gd name="T26" fmla="*/ 41 w 48"/>
                <a:gd name="T27" fmla="*/ 41 h 48"/>
                <a:gd name="T28" fmla="*/ 33 w 48"/>
                <a:gd name="T29" fmla="*/ 43 h 48"/>
                <a:gd name="T30" fmla="*/ 14 w 48"/>
                <a:gd name="T31" fmla="*/ 43 h 48"/>
                <a:gd name="T32" fmla="*/ 7 w 48"/>
                <a:gd name="T33" fmla="*/ 41 h 48"/>
                <a:gd name="T34" fmla="*/ 4 w 48"/>
                <a:gd name="T35" fmla="*/ 34 h 48"/>
                <a:gd name="T36" fmla="*/ 4 w 48"/>
                <a:gd name="T37" fmla="*/ 14 h 48"/>
                <a:gd name="T38" fmla="*/ 7 w 48"/>
                <a:gd name="T39" fmla="*/ 7 h 48"/>
                <a:gd name="T40" fmla="*/ 14 w 48"/>
                <a:gd name="T41" fmla="*/ 4 h 48"/>
                <a:gd name="T42" fmla="*/ 34 w 48"/>
                <a:gd name="T43" fmla="*/ 4 h 48"/>
                <a:gd name="T44" fmla="*/ 41 w 48"/>
                <a:gd name="T45" fmla="*/ 7 h 48"/>
                <a:gd name="T46" fmla="*/ 43 w 48"/>
                <a:gd name="T47" fmla="*/ 14 h 48"/>
                <a:gd name="T48" fmla="*/ 43 w 48"/>
                <a:gd name="T49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48">
                  <a:moveTo>
                    <a:pt x="44" y="4"/>
                  </a:moveTo>
                  <a:cubicBezTo>
                    <a:pt x="41" y="1"/>
                    <a:pt x="38" y="0"/>
                    <a:pt x="3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5" y="0"/>
                    <a:pt x="0" y="5"/>
                    <a:pt x="0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8"/>
                    <a:pt x="1" y="41"/>
                    <a:pt x="4" y="44"/>
                  </a:cubicBezTo>
                  <a:cubicBezTo>
                    <a:pt x="6" y="46"/>
                    <a:pt x="10" y="48"/>
                    <a:pt x="14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8" y="48"/>
                    <a:pt x="41" y="46"/>
                    <a:pt x="44" y="44"/>
                  </a:cubicBezTo>
                  <a:cubicBezTo>
                    <a:pt x="46" y="41"/>
                    <a:pt x="48" y="38"/>
                    <a:pt x="48" y="3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0"/>
                    <a:pt x="46" y="6"/>
                    <a:pt x="44" y="4"/>
                  </a:cubicBezTo>
                  <a:close/>
                  <a:moveTo>
                    <a:pt x="43" y="34"/>
                  </a:moveTo>
                  <a:cubicBezTo>
                    <a:pt x="43" y="37"/>
                    <a:pt x="42" y="39"/>
                    <a:pt x="41" y="41"/>
                  </a:cubicBezTo>
                  <a:cubicBezTo>
                    <a:pt x="39" y="42"/>
                    <a:pt x="36" y="43"/>
                    <a:pt x="33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1" y="43"/>
                    <a:pt x="9" y="42"/>
                    <a:pt x="7" y="41"/>
                  </a:cubicBezTo>
                  <a:cubicBezTo>
                    <a:pt x="5" y="39"/>
                    <a:pt x="4" y="37"/>
                    <a:pt x="4" y="3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1"/>
                    <a:pt x="5" y="9"/>
                    <a:pt x="7" y="7"/>
                  </a:cubicBezTo>
                  <a:cubicBezTo>
                    <a:pt x="9" y="5"/>
                    <a:pt x="11" y="4"/>
                    <a:pt x="14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7" y="4"/>
                    <a:pt x="39" y="5"/>
                    <a:pt x="41" y="7"/>
                  </a:cubicBezTo>
                  <a:cubicBezTo>
                    <a:pt x="42" y="9"/>
                    <a:pt x="43" y="11"/>
                    <a:pt x="43" y="14"/>
                  </a:cubicBezTo>
                  <a:cubicBezTo>
                    <a:pt x="43" y="34"/>
                    <a:pt x="43" y="34"/>
                    <a:pt x="43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31" name="Grup 30"/>
          <p:cNvGrpSpPr/>
          <p:nvPr/>
        </p:nvGrpSpPr>
        <p:grpSpPr>
          <a:xfrm>
            <a:off x="9559640" y="2877637"/>
            <a:ext cx="941327" cy="950137"/>
            <a:chOff x="2859088" y="3333750"/>
            <a:chExt cx="1017588" cy="1027112"/>
          </a:xfrm>
        </p:grpSpPr>
        <p:sp>
          <p:nvSpPr>
            <p:cNvPr id="32" name="Oval 7"/>
            <p:cNvSpPr>
              <a:spLocks noChangeArrowheads="1"/>
            </p:cNvSpPr>
            <p:nvPr/>
          </p:nvSpPr>
          <p:spPr bwMode="auto">
            <a:xfrm>
              <a:off x="2859088" y="3333750"/>
              <a:ext cx="1017588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FAB52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" name="Oval 9"/>
            <p:cNvSpPr>
              <a:spLocks noChangeArrowheads="1"/>
            </p:cNvSpPr>
            <p:nvPr/>
          </p:nvSpPr>
          <p:spPr bwMode="auto">
            <a:xfrm>
              <a:off x="2925763" y="3394075"/>
              <a:ext cx="895350" cy="906462"/>
            </a:xfrm>
            <a:prstGeom prst="ellipse">
              <a:avLst/>
            </a:prstGeom>
            <a:solidFill>
              <a:srgbClr val="FAB5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" name="Freeform 18"/>
            <p:cNvSpPr>
              <a:spLocks noEditPoints="1"/>
            </p:cNvSpPr>
            <p:nvPr/>
          </p:nvSpPr>
          <p:spPr bwMode="auto">
            <a:xfrm>
              <a:off x="3136900" y="3660775"/>
              <a:ext cx="473075" cy="377825"/>
            </a:xfrm>
            <a:custGeom>
              <a:avLst/>
              <a:gdLst>
                <a:gd name="T0" fmla="*/ 52 w 126"/>
                <a:gd name="T1" fmla="*/ 8 h 100"/>
                <a:gd name="T2" fmla="*/ 41 w 126"/>
                <a:gd name="T3" fmla="*/ 22 h 100"/>
                <a:gd name="T4" fmla="*/ 4 w 126"/>
                <a:gd name="T5" fmla="*/ 56 h 100"/>
                <a:gd name="T6" fmla="*/ 48 w 126"/>
                <a:gd name="T7" fmla="*/ 66 h 100"/>
                <a:gd name="T8" fmla="*/ 104 w 126"/>
                <a:gd name="T9" fmla="*/ 83 h 100"/>
                <a:gd name="T10" fmla="*/ 93 w 126"/>
                <a:gd name="T11" fmla="*/ 4 h 100"/>
                <a:gd name="T12" fmla="*/ 60 w 126"/>
                <a:gd name="T13" fmla="*/ 18 h 100"/>
                <a:gd name="T14" fmla="*/ 54 w 126"/>
                <a:gd name="T15" fmla="*/ 4 h 100"/>
                <a:gd name="T16" fmla="*/ 95 w 126"/>
                <a:gd name="T17" fmla="*/ 16 h 100"/>
                <a:gd name="T18" fmla="*/ 97 w 126"/>
                <a:gd name="T19" fmla="*/ 26 h 100"/>
                <a:gd name="T20" fmla="*/ 95 w 126"/>
                <a:gd name="T21" fmla="*/ 16 h 100"/>
                <a:gd name="T22" fmla="*/ 26 w 126"/>
                <a:gd name="T23" fmla="*/ 36 h 100"/>
                <a:gd name="T24" fmla="*/ 27 w 126"/>
                <a:gd name="T25" fmla="*/ 43 h 100"/>
                <a:gd name="T26" fmla="*/ 37 w 126"/>
                <a:gd name="T27" fmla="*/ 44 h 100"/>
                <a:gd name="T28" fmla="*/ 35 w 126"/>
                <a:gd name="T29" fmla="*/ 48 h 100"/>
                <a:gd name="T30" fmla="*/ 30 w 126"/>
                <a:gd name="T31" fmla="*/ 55 h 100"/>
                <a:gd name="T32" fmla="*/ 24 w 126"/>
                <a:gd name="T33" fmla="*/ 57 h 100"/>
                <a:gd name="T34" fmla="*/ 22 w 126"/>
                <a:gd name="T35" fmla="*/ 51 h 100"/>
                <a:gd name="T36" fmla="*/ 12 w 126"/>
                <a:gd name="T37" fmla="*/ 50 h 100"/>
                <a:gd name="T38" fmla="*/ 14 w 126"/>
                <a:gd name="T39" fmla="*/ 46 h 100"/>
                <a:gd name="T40" fmla="*/ 21 w 126"/>
                <a:gd name="T41" fmla="*/ 44 h 100"/>
                <a:gd name="T42" fmla="*/ 21 w 126"/>
                <a:gd name="T43" fmla="*/ 34 h 100"/>
                <a:gd name="T44" fmla="*/ 93 w 126"/>
                <a:gd name="T45" fmla="*/ 31 h 100"/>
                <a:gd name="T46" fmla="*/ 84 w 126"/>
                <a:gd name="T47" fmla="*/ 34 h 100"/>
                <a:gd name="T48" fmla="*/ 106 w 126"/>
                <a:gd name="T49" fmla="*/ 24 h 100"/>
                <a:gd name="T50" fmla="*/ 108 w 126"/>
                <a:gd name="T51" fmla="*/ 33 h 100"/>
                <a:gd name="T52" fmla="*/ 106 w 126"/>
                <a:gd name="T53" fmla="*/ 24 h 100"/>
                <a:gd name="T54" fmla="*/ 105 w 126"/>
                <a:gd name="T55" fmla="*/ 39 h 100"/>
                <a:gd name="T56" fmla="*/ 95 w 126"/>
                <a:gd name="T57" fmla="*/ 41 h 100"/>
                <a:gd name="T58" fmla="*/ 59 w 126"/>
                <a:gd name="T59" fmla="*/ 47 h 100"/>
                <a:gd name="T60" fmla="*/ 59 w 126"/>
                <a:gd name="T61" fmla="*/ 47 h 100"/>
                <a:gd name="T62" fmla="*/ 72 w 126"/>
                <a:gd name="T63" fmla="*/ 48 h 100"/>
                <a:gd name="T64" fmla="*/ 70 w 126"/>
                <a:gd name="T65" fmla="*/ 51 h 100"/>
                <a:gd name="T66" fmla="*/ 56 w 126"/>
                <a:gd name="T67" fmla="*/ 5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6" h="100">
                  <a:moveTo>
                    <a:pt x="54" y="4"/>
                  </a:moveTo>
                  <a:cubicBezTo>
                    <a:pt x="52" y="5"/>
                    <a:pt x="51" y="6"/>
                    <a:pt x="52" y="8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34" y="17"/>
                    <a:pt x="27" y="19"/>
                    <a:pt x="19" y="20"/>
                  </a:cubicBezTo>
                  <a:cubicBezTo>
                    <a:pt x="3" y="24"/>
                    <a:pt x="0" y="41"/>
                    <a:pt x="4" y="56"/>
                  </a:cubicBezTo>
                  <a:cubicBezTo>
                    <a:pt x="7" y="72"/>
                    <a:pt x="27" y="100"/>
                    <a:pt x="43" y="97"/>
                  </a:cubicBezTo>
                  <a:cubicBezTo>
                    <a:pt x="51" y="95"/>
                    <a:pt x="44" y="73"/>
                    <a:pt x="48" y="66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93" y="62"/>
                    <a:pt x="96" y="85"/>
                    <a:pt x="104" y="83"/>
                  </a:cubicBezTo>
                  <a:cubicBezTo>
                    <a:pt x="120" y="79"/>
                    <a:pt x="126" y="45"/>
                    <a:pt x="122" y="30"/>
                  </a:cubicBezTo>
                  <a:cubicBezTo>
                    <a:pt x="119" y="14"/>
                    <a:pt x="109" y="0"/>
                    <a:pt x="93" y="4"/>
                  </a:cubicBezTo>
                  <a:cubicBezTo>
                    <a:pt x="85" y="5"/>
                    <a:pt x="78" y="8"/>
                    <a:pt x="74" y="15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5"/>
                    <a:pt x="56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lose/>
                  <a:moveTo>
                    <a:pt x="95" y="16"/>
                  </a:moveTo>
                  <a:cubicBezTo>
                    <a:pt x="97" y="16"/>
                    <a:pt x="100" y="17"/>
                    <a:pt x="100" y="20"/>
                  </a:cubicBezTo>
                  <a:cubicBezTo>
                    <a:pt x="101" y="23"/>
                    <a:pt x="99" y="25"/>
                    <a:pt x="97" y="26"/>
                  </a:cubicBezTo>
                  <a:cubicBezTo>
                    <a:pt x="94" y="26"/>
                    <a:pt x="92" y="25"/>
                    <a:pt x="91" y="22"/>
                  </a:cubicBezTo>
                  <a:cubicBezTo>
                    <a:pt x="90" y="20"/>
                    <a:pt x="92" y="17"/>
                    <a:pt x="95" y="16"/>
                  </a:cubicBezTo>
                  <a:close/>
                  <a:moveTo>
                    <a:pt x="21" y="34"/>
                  </a:moveTo>
                  <a:cubicBezTo>
                    <a:pt x="23" y="34"/>
                    <a:pt x="25" y="35"/>
                    <a:pt x="26" y="36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5" y="41"/>
                    <a:pt x="37" y="42"/>
                    <a:pt x="37" y="44"/>
                  </a:cubicBezTo>
                  <a:cubicBezTo>
                    <a:pt x="38" y="46"/>
                    <a:pt x="36" y="47"/>
                    <a:pt x="35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57"/>
                    <a:pt x="29" y="59"/>
                    <a:pt x="27" y="59"/>
                  </a:cubicBezTo>
                  <a:cubicBezTo>
                    <a:pt x="26" y="60"/>
                    <a:pt x="24" y="59"/>
                    <a:pt x="24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4" y="53"/>
                    <a:pt x="12" y="52"/>
                    <a:pt x="12" y="50"/>
                  </a:cubicBezTo>
                  <a:cubicBezTo>
                    <a:pt x="12" y="48"/>
                    <a:pt x="13" y="46"/>
                    <a:pt x="14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4" y="46"/>
                    <a:pt x="14" y="46"/>
                    <a:pt x="15" y="46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20" y="35"/>
                    <a:pt x="21" y="34"/>
                  </a:cubicBezTo>
                  <a:close/>
                  <a:moveTo>
                    <a:pt x="87" y="28"/>
                  </a:moveTo>
                  <a:cubicBezTo>
                    <a:pt x="90" y="27"/>
                    <a:pt x="93" y="29"/>
                    <a:pt x="93" y="31"/>
                  </a:cubicBezTo>
                  <a:cubicBezTo>
                    <a:pt x="94" y="34"/>
                    <a:pt x="92" y="37"/>
                    <a:pt x="90" y="37"/>
                  </a:cubicBezTo>
                  <a:cubicBezTo>
                    <a:pt x="87" y="38"/>
                    <a:pt x="84" y="36"/>
                    <a:pt x="84" y="34"/>
                  </a:cubicBezTo>
                  <a:cubicBezTo>
                    <a:pt x="83" y="31"/>
                    <a:pt x="85" y="28"/>
                    <a:pt x="87" y="28"/>
                  </a:cubicBezTo>
                  <a:close/>
                  <a:moveTo>
                    <a:pt x="106" y="24"/>
                  </a:moveTo>
                  <a:cubicBezTo>
                    <a:pt x="109" y="23"/>
                    <a:pt x="111" y="25"/>
                    <a:pt x="112" y="27"/>
                  </a:cubicBezTo>
                  <a:cubicBezTo>
                    <a:pt x="112" y="30"/>
                    <a:pt x="111" y="32"/>
                    <a:pt x="108" y="33"/>
                  </a:cubicBezTo>
                  <a:cubicBezTo>
                    <a:pt x="106" y="34"/>
                    <a:pt x="103" y="32"/>
                    <a:pt x="103" y="29"/>
                  </a:cubicBezTo>
                  <a:cubicBezTo>
                    <a:pt x="102" y="27"/>
                    <a:pt x="104" y="24"/>
                    <a:pt x="106" y="24"/>
                  </a:cubicBezTo>
                  <a:close/>
                  <a:moveTo>
                    <a:pt x="99" y="35"/>
                  </a:moveTo>
                  <a:cubicBezTo>
                    <a:pt x="101" y="35"/>
                    <a:pt x="104" y="36"/>
                    <a:pt x="105" y="39"/>
                  </a:cubicBezTo>
                  <a:cubicBezTo>
                    <a:pt x="105" y="41"/>
                    <a:pt x="104" y="44"/>
                    <a:pt x="101" y="44"/>
                  </a:cubicBezTo>
                  <a:cubicBezTo>
                    <a:pt x="98" y="45"/>
                    <a:pt x="96" y="43"/>
                    <a:pt x="95" y="41"/>
                  </a:cubicBezTo>
                  <a:cubicBezTo>
                    <a:pt x="95" y="38"/>
                    <a:pt x="96" y="36"/>
                    <a:pt x="99" y="35"/>
                  </a:cubicBezTo>
                  <a:close/>
                  <a:moveTo>
                    <a:pt x="59" y="47"/>
                  </a:moveTo>
                  <a:cubicBezTo>
                    <a:pt x="59" y="47"/>
                    <a:pt x="59" y="47"/>
                    <a:pt x="59" y="47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8" y="45"/>
                    <a:pt x="68" y="45"/>
                    <a:pt x="68" y="45"/>
                  </a:cubicBezTo>
                  <a:cubicBezTo>
                    <a:pt x="70" y="45"/>
                    <a:pt x="72" y="46"/>
                    <a:pt x="72" y="48"/>
                  </a:cubicBezTo>
                  <a:cubicBezTo>
                    <a:pt x="73" y="49"/>
                    <a:pt x="72" y="51"/>
                    <a:pt x="70" y="51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60" y="54"/>
                    <a:pt x="60" y="54"/>
                    <a:pt x="60" y="54"/>
                  </a:cubicBezTo>
                  <a:cubicBezTo>
                    <a:pt x="59" y="54"/>
                    <a:pt x="57" y="53"/>
                    <a:pt x="56" y="51"/>
                  </a:cubicBezTo>
                  <a:cubicBezTo>
                    <a:pt x="56" y="50"/>
                    <a:pt x="57" y="48"/>
                    <a:pt x="59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35" name="Grup 34"/>
          <p:cNvGrpSpPr/>
          <p:nvPr/>
        </p:nvGrpSpPr>
        <p:grpSpPr>
          <a:xfrm>
            <a:off x="8523506" y="2877637"/>
            <a:ext cx="942795" cy="950137"/>
            <a:chOff x="1670050" y="3333750"/>
            <a:chExt cx="1019175" cy="1027112"/>
          </a:xfrm>
        </p:grpSpPr>
        <p:sp>
          <p:nvSpPr>
            <p:cNvPr id="36" name="Oval 6"/>
            <p:cNvSpPr>
              <a:spLocks noChangeArrowheads="1"/>
            </p:cNvSpPr>
            <p:nvPr/>
          </p:nvSpPr>
          <p:spPr bwMode="auto">
            <a:xfrm>
              <a:off x="1670050" y="3333750"/>
              <a:ext cx="1019175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23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" name="Oval 12"/>
            <p:cNvSpPr>
              <a:spLocks noChangeArrowheads="1"/>
            </p:cNvSpPr>
            <p:nvPr/>
          </p:nvSpPr>
          <p:spPr bwMode="auto">
            <a:xfrm>
              <a:off x="1730375" y="3394075"/>
              <a:ext cx="895350" cy="906462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" name="Freeform 19"/>
            <p:cNvSpPr>
              <a:spLocks noEditPoints="1"/>
            </p:cNvSpPr>
            <p:nvPr/>
          </p:nvSpPr>
          <p:spPr bwMode="auto">
            <a:xfrm>
              <a:off x="1971675" y="3576638"/>
              <a:ext cx="412750" cy="541337"/>
            </a:xfrm>
            <a:custGeom>
              <a:avLst/>
              <a:gdLst>
                <a:gd name="T0" fmla="*/ 61 w 110"/>
                <a:gd name="T1" fmla="*/ 132 h 143"/>
                <a:gd name="T2" fmla="*/ 105 w 110"/>
                <a:gd name="T3" fmla="*/ 37 h 143"/>
                <a:gd name="T4" fmla="*/ 100 w 110"/>
                <a:gd name="T5" fmla="*/ 22 h 143"/>
                <a:gd name="T6" fmla="*/ 65 w 110"/>
                <a:gd name="T7" fmla="*/ 5 h 143"/>
                <a:gd name="T8" fmla="*/ 49 w 110"/>
                <a:gd name="T9" fmla="*/ 11 h 143"/>
                <a:gd name="T10" fmla="*/ 5 w 110"/>
                <a:gd name="T11" fmla="*/ 106 h 143"/>
                <a:gd name="T12" fmla="*/ 11 w 110"/>
                <a:gd name="T13" fmla="*/ 122 h 143"/>
                <a:gd name="T14" fmla="*/ 45 w 110"/>
                <a:gd name="T15" fmla="*/ 138 h 143"/>
                <a:gd name="T16" fmla="*/ 61 w 110"/>
                <a:gd name="T17" fmla="*/ 132 h 143"/>
                <a:gd name="T18" fmla="*/ 68 w 110"/>
                <a:gd name="T19" fmla="*/ 17 h 143"/>
                <a:gd name="T20" fmla="*/ 67 w 110"/>
                <a:gd name="T21" fmla="*/ 15 h 143"/>
                <a:gd name="T22" fmla="*/ 68 w 110"/>
                <a:gd name="T23" fmla="*/ 14 h 143"/>
                <a:gd name="T24" fmla="*/ 70 w 110"/>
                <a:gd name="T25" fmla="*/ 13 h 143"/>
                <a:gd name="T26" fmla="*/ 91 w 110"/>
                <a:gd name="T27" fmla="*/ 23 h 143"/>
                <a:gd name="T28" fmla="*/ 91 w 110"/>
                <a:gd name="T29" fmla="*/ 25 h 143"/>
                <a:gd name="T30" fmla="*/ 91 w 110"/>
                <a:gd name="T31" fmla="*/ 26 h 143"/>
                <a:gd name="T32" fmla="*/ 89 w 110"/>
                <a:gd name="T33" fmla="*/ 27 h 143"/>
                <a:gd name="T34" fmla="*/ 68 w 110"/>
                <a:gd name="T35" fmla="*/ 17 h 143"/>
                <a:gd name="T36" fmla="*/ 15 w 110"/>
                <a:gd name="T37" fmla="*/ 100 h 143"/>
                <a:gd name="T38" fmla="*/ 54 w 110"/>
                <a:gd name="T39" fmla="*/ 16 h 143"/>
                <a:gd name="T40" fmla="*/ 98 w 110"/>
                <a:gd name="T41" fmla="*/ 37 h 143"/>
                <a:gd name="T42" fmla="*/ 59 w 110"/>
                <a:gd name="T43" fmla="*/ 120 h 143"/>
                <a:gd name="T44" fmla="*/ 15 w 110"/>
                <a:gd name="T45" fmla="*/ 100 h 143"/>
                <a:gd name="T46" fmla="*/ 28 w 110"/>
                <a:gd name="T47" fmla="*/ 119 h 143"/>
                <a:gd name="T48" fmla="*/ 34 w 110"/>
                <a:gd name="T49" fmla="*/ 117 h 143"/>
                <a:gd name="T50" fmla="*/ 36 w 110"/>
                <a:gd name="T51" fmla="*/ 122 h 143"/>
                <a:gd name="T52" fmla="*/ 30 w 110"/>
                <a:gd name="T53" fmla="*/ 125 h 143"/>
                <a:gd name="T54" fmla="*/ 28 w 110"/>
                <a:gd name="T55" fmla="*/ 119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0" h="143">
                  <a:moveTo>
                    <a:pt x="61" y="132"/>
                  </a:moveTo>
                  <a:cubicBezTo>
                    <a:pt x="105" y="37"/>
                    <a:pt x="105" y="37"/>
                    <a:pt x="105" y="37"/>
                  </a:cubicBezTo>
                  <a:cubicBezTo>
                    <a:pt x="110" y="27"/>
                    <a:pt x="100" y="22"/>
                    <a:pt x="100" y="22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5"/>
                    <a:pt x="54" y="0"/>
                    <a:pt x="49" y="11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0" y="117"/>
                    <a:pt x="11" y="122"/>
                    <a:pt x="11" y="122"/>
                  </a:cubicBezTo>
                  <a:cubicBezTo>
                    <a:pt x="45" y="138"/>
                    <a:pt x="45" y="138"/>
                    <a:pt x="45" y="138"/>
                  </a:cubicBezTo>
                  <a:cubicBezTo>
                    <a:pt x="45" y="138"/>
                    <a:pt x="56" y="143"/>
                    <a:pt x="61" y="132"/>
                  </a:cubicBezTo>
                  <a:close/>
                  <a:moveTo>
                    <a:pt x="68" y="17"/>
                  </a:moveTo>
                  <a:cubicBezTo>
                    <a:pt x="67" y="16"/>
                    <a:pt x="67" y="16"/>
                    <a:pt x="67" y="15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8" y="13"/>
                    <a:pt x="69" y="13"/>
                    <a:pt x="70" y="13"/>
                  </a:cubicBezTo>
                  <a:cubicBezTo>
                    <a:pt x="91" y="23"/>
                    <a:pt x="91" y="23"/>
                    <a:pt x="91" y="23"/>
                  </a:cubicBezTo>
                  <a:cubicBezTo>
                    <a:pt x="91" y="23"/>
                    <a:pt x="92" y="24"/>
                    <a:pt x="91" y="25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0" y="27"/>
                    <a:pt x="90" y="27"/>
                    <a:pt x="89" y="27"/>
                  </a:cubicBezTo>
                  <a:lnTo>
                    <a:pt x="68" y="17"/>
                  </a:lnTo>
                  <a:close/>
                  <a:moveTo>
                    <a:pt x="15" y="100"/>
                  </a:moveTo>
                  <a:cubicBezTo>
                    <a:pt x="54" y="16"/>
                    <a:pt x="54" y="16"/>
                    <a:pt x="54" y="16"/>
                  </a:cubicBezTo>
                  <a:cubicBezTo>
                    <a:pt x="98" y="37"/>
                    <a:pt x="98" y="37"/>
                    <a:pt x="98" y="37"/>
                  </a:cubicBezTo>
                  <a:cubicBezTo>
                    <a:pt x="59" y="120"/>
                    <a:pt x="59" y="120"/>
                    <a:pt x="59" y="120"/>
                  </a:cubicBezTo>
                  <a:lnTo>
                    <a:pt x="15" y="100"/>
                  </a:lnTo>
                  <a:close/>
                  <a:moveTo>
                    <a:pt x="28" y="119"/>
                  </a:moveTo>
                  <a:cubicBezTo>
                    <a:pt x="29" y="117"/>
                    <a:pt x="32" y="116"/>
                    <a:pt x="34" y="117"/>
                  </a:cubicBezTo>
                  <a:cubicBezTo>
                    <a:pt x="36" y="118"/>
                    <a:pt x="37" y="120"/>
                    <a:pt x="36" y="122"/>
                  </a:cubicBezTo>
                  <a:cubicBezTo>
                    <a:pt x="35" y="125"/>
                    <a:pt x="33" y="126"/>
                    <a:pt x="30" y="125"/>
                  </a:cubicBezTo>
                  <a:cubicBezTo>
                    <a:pt x="28" y="124"/>
                    <a:pt x="27" y="121"/>
                    <a:pt x="28" y="1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39" name="Grup 38"/>
          <p:cNvGrpSpPr/>
          <p:nvPr/>
        </p:nvGrpSpPr>
        <p:grpSpPr>
          <a:xfrm>
            <a:off x="10594306" y="2877637"/>
            <a:ext cx="942795" cy="950137"/>
            <a:chOff x="4054475" y="3333750"/>
            <a:chExt cx="1019175" cy="1027112"/>
          </a:xfrm>
        </p:grpSpPr>
        <p:sp>
          <p:nvSpPr>
            <p:cNvPr id="40" name="Oval 8"/>
            <p:cNvSpPr>
              <a:spLocks noChangeArrowheads="1"/>
            </p:cNvSpPr>
            <p:nvPr/>
          </p:nvSpPr>
          <p:spPr bwMode="auto">
            <a:xfrm>
              <a:off x="4054475" y="3333750"/>
              <a:ext cx="1019175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11A74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" name="Oval 10"/>
            <p:cNvSpPr>
              <a:spLocks noChangeArrowheads="1"/>
            </p:cNvSpPr>
            <p:nvPr/>
          </p:nvSpPr>
          <p:spPr bwMode="auto">
            <a:xfrm>
              <a:off x="4110745" y="3394075"/>
              <a:ext cx="895350" cy="906462"/>
            </a:xfrm>
            <a:prstGeom prst="ellipse">
              <a:avLst/>
            </a:pr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" name="Freeform 20"/>
            <p:cNvSpPr>
              <a:spLocks noEditPoints="1"/>
            </p:cNvSpPr>
            <p:nvPr/>
          </p:nvSpPr>
          <p:spPr bwMode="auto">
            <a:xfrm>
              <a:off x="4335463" y="3629025"/>
              <a:ext cx="463550" cy="334962"/>
            </a:xfrm>
            <a:custGeom>
              <a:avLst/>
              <a:gdLst>
                <a:gd name="T0" fmla="*/ 114 w 123"/>
                <a:gd name="T1" fmla="*/ 9 h 88"/>
                <a:gd name="T2" fmla="*/ 114 w 123"/>
                <a:gd name="T3" fmla="*/ 80 h 88"/>
                <a:gd name="T4" fmla="*/ 9 w 123"/>
                <a:gd name="T5" fmla="*/ 80 h 88"/>
                <a:gd name="T6" fmla="*/ 9 w 123"/>
                <a:gd name="T7" fmla="*/ 9 h 88"/>
                <a:gd name="T8" fmla="*/ 114 w 123"/>
                <a:gd name="T9" fmla="*/ 9 h 88"/>
                <a:gd name="T10" fmla="*/ 0 w 123"/>
                <a:gd name="T11" fmla="*/ 5 h 88"/>
                <a:gd name="T12" fmla="*/ 0 w 123"/>
                <a:gd name="T13" fmla="*/ 84 h 88"/>
                <a:gd name="T14" fmla="*/ 4 w 123"/>
                <a:gd name="T15" fmla="*/ 88 h 88"/>
                <a:gd name="T16" fmla="*/ 119 w 123"/>
                <a:gd name="T17" fmla="*/ 88 h 88"/>
                <a:gd name="T18" fmla="*/ 123 w 123"/>
                <a:gd name="T19" fmla="*/ 84 h 88"/>
                <a:gd name="T20" fmla="*/ 123 w 123"/>
                <a:gd name="T21" fmla="*/ 5 h 88"/>
                <a:gd name="T22" fmla="*/ 119 w 123"/>
                <a:gd name="T23" fmla="*/ 0 h 88"/>
                <a:gd name="T24" fmla="*/ 4 w 123"/>
                <a:gd name="T25" fmla="*/ 0 h 88"/>
                <a:gd name="T26" fmla="*/ 0 w 123"/>
                <a:gd name="T27" fmla="*/ 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3" h="88">
                  <a:moveTo>
                    <a:pt x="114" y="9"/>
                  </a:moveTo>
                  <a:cubicBezTo>
                    <a:pt x="114" y="80"/>
                    <a:pt x="114" y="80"/>
                    <a:pt x="114" y="80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9" y="9"/>
                    <a:pt x="9" y="9"/>
                    <a:pt x="9" y="9"/>
                  </a:cubicBezTo>
                  <a:lnTo>
                    <a:pt x="114" y="9"/>
                  </a:lnTo>
                  <a:close/>
                  <a:moveTo>
                    <a:pt x="0" y="5"/>
                  </a:moveTo>
                  <a:cubicBezTo>
                    <a:pt x="0" y="84"/>
                    <a:pt x="0" y="84"/>
                    <a:pt x="0" y="84"/>
                  </a:cubicBezTo>
                  <a:cubicBezTo>
                    <a:pt x="0" y="86"/>
                    <a:pt x="2" y="88"/>
                    <a:pt x="4" y="88"/>
                  </a:cubicBezTo>
                  <a:cubicBezTo>
                    <a:pt x="119" y="88"/>
                    <a:pt x="119" y="88"/>
                    <a:pt x="119" y="88"/>
                  </a:cubicBezTo>
                  <a:cubicBezTo>
                    <a:pt x="121" y="88"/>
                    <a:pt x="123" y="86"/>
                    <a:pt x="123" y="84"/>
                  </a:cubicBezTo>
                  <a:cubicBezTo>
                    <a:pt x="123" y="5"/>
                    <a:pt x="123" y="5"/>
                    <a:pt x="123" y="5"/>
                  </a:cubicBezTo>
                  <a:cubicBezTo>
                    <a:pt x="123" y="2"/>
                    <a:pt x="121" y="0"/>
                    <a:pt x="11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Freeform 21"/>
            <p:cNvSpPr>
              <a:spLocks/>
            </p:cNvSpPr>
            <p:nvPr/>
          </p:nvSpPr>
          <p:spPr bwMode="auto">
            <a:xfrm>
              <a:off x="4549775" y="3940175"/>
              <a:ext cx="34925" cy="125412"/>
            </a:xfrm>
            <a:custGeom>
              <a:avLst/>
              <a:gdLst>
                <a:gd name="T0" fmla="*/ 9 w 9"/>
                <a:gd name="T1" fmla="*/ 4 h 33"/>
                <a:gd name="T2" fmla="*/ 5 w 9"/>
                <a:gd name="T3" fmla="*/ 0 h 33"/>
                <a:gd name="T4" fmla="*/ 0 w 9"/>
                <a:gd name="T5" fmla="*/ 4 h 33"/>
                <a:gd name="T6" fmla="*/ 0 w 9"/>
                <a:gd name="T7" fmla="*/ 28 h 33"/>
                <a:gd name="T8" fmla="*/ 5 w 9"/>
                <a:gd name="T9" fmla="*/ 33 h 33"/>
                <a:gd name="T10" fmla="*/ 9 w 9"/>
                <a:gd name="T11" fmla="*/ 28 h 33"/>
                <a:gd name="T12" fmla="*/ 9 w 9"/>
                <a:gd name="T13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3">
                  <a:moveTo>
                    <a:pt x="9" y="4"/>
                  </a:move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1"/>
                    <a:pt x="2" y="33"/>
                    <a:pt x="5" y="33"/>
                  </a:cubicBezTo>
                  <a:cubicBezTo>
                    <a:pt x="7" y="33"/>
                    <a:pt x="9" y="31"/>
                    <a:pt x="9" y="28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" name="Freeform 22"/>
            <p:cNvSpPr>
              <a:spLocks/>
            </p:cNvSpPr>
            <p:nvPr/>
          </p:nvSpPr>
          <p:spPr bwMode="auto">
            <a:xfrm>
              <a:off x="4467225" y="4032250"/>
              <a:ext cx="200025" cy="33337"/>
            </a:xfrm>
            <a:custGeom>
              <a:avLst/>
              <a:gdLst>
                <a:gd name="T0" fmla="*/ 49 w 53"/>
                <a:gd name="T1" fmla="*/ 9 h 9"/>
                <a:gd name="T2" fmla="*/ 53 w 53"/>
                <a:gd name="T3" fmla="*/ 4 h 9"/>
                <a:gd name="T4" fmla="*/ 49 w 53"/>
                <a:gd name="T5" fmla="*/ 0 h 9"/>
                <a:gd name="T6" fmla="*/ 5 w 53"/>
                <a:gd name="T7" fmla="*/ 0 h 9"/>
                <a:gd name="T8" fmla="*/ 0 w 53"/>
                <a:gd name="T9" fmla="*/ 4 h 9"/>
                <a:gd name="T10" fmla="*/ 5 w 53"/>
                <a:gd name="T11" fmla="*/ 9 h 9"/>
                <a:gd name="T12" fmla="*/ 49 w 53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9">
                  <a:moveTo>
                    <a:pt x="49" y="9"/>
                  </a:moveTo>
                  <a:cubicBezTo>
                    <a:pt x="51" y="9"/>
                    <a:pt x="53" y="7"/>
                    <a:pt x="53" y="4"/>
                  </a:cubicBezTo>
                  <a:cubicBezTo>
                    <a:pt x="53" y="2"/>
                    <a:pt x="51" y="0"/>
                    <a:pt x="4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</p:spTree>
    <p:extLst>
      <p:ext uri="{BB962C8B-B14F-4D97-AF65-F5344CB8AC3E}">
        <p14:creationId xmlns="" xmlns:p14="http://schemas.microsoft.com/office/powerpoint/2010/main" val="310282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5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4" grpId="0" animBg="1"/>
      <p:bldP spid="29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2000"/>
            </a:blip>
            <a:srcRect/>
            <a:stretch>
              <a:fillRect l="-98000" r="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879164" y="388099"/>
            <a:ext cx="77732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Sebepler neler olabilir?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735473" y="5231551"/>
            <a:ext cx="11466359" cy="1048063"/>
            <a:chOff x="735473" y="5231551"/>
            <a:chExt cx="11466359" cy="1048063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473" y="5231551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0" name="Grup 9"/>
          <p:cNvGrpSpPr/>
          <p:nvPr/>
        </p:nvGrpSpPr>
        <p:grpSpPr>
          <a:xfrm>
            <a:off x="620242" y="2040447"/>
            <a:ext cx="8228258" cy="461665"/>
            <a:chOff x="554927" y="1881525"/>
            <a:chExt cx="8228258" cy="461665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7" y="1881525"/>
              <a:ext cx="80370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dirty="0">
                  <a:solidFill>
                    <a:srgbClr val="00B050"/>
                  </a:solidFill>
                </a:rPr>
                <a:t>Kontrolsüz ve ölçüsüz kullanımın ne olduğuna dair bilgi eksikliği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633304" y="2642782"/>
            <a:ext cx="7195090" cy="461665"/>
            <a:chOff x="554927" y="1881525"/>
            <a:chExt cx="7195090" cy="461665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70038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dirty="0">
                  <a:solidFill>
                    <a:srgbClr val="FF0000"/>
                  </a:solidFill>
                </a:rPr>
                <a:t>Bağımlılığın sonuçlarını bilmemek veya önemsememek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0" name="Grup 29"/>
          <p:cNvGrpSpPr/>
          <p:nvPr/>
        </p:nvGrpSpPr>
        <p:grpSpPr>
          <a:xfrm>
            <a:off x="633304" y="3357350"/>
            <a:ext cx="5053928" cy="461665"/>
            <a:chOff x="554927" y="1881525"/>
            <a:chExt cx="5053928" cy="461665"/>
          </a:xfrm>
        </p:grpSpPr>
        <p:sp>
          <p:nvSpPr>
            <p:cNvPr id="31" name="Metin kutusu 30"/>
            <p:cNvSpPr txBox="1"/>
            <p:nvPr/>
          </p:nvSpPr>
          <p:spPr>
            <a:xfrm>
              <a:off x="746177" y="1881525"/>
              <a:ext cx="48626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dirty="0">
                  <a:solidFill>
                    <a:srgbClr val="00B0F0"/>
                  </a:solidFill>
                </a:rPr>
                <a:t>Merak duygusunu kontrol edememek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672493" y="3925761"/>
            <a:ext cx="6248165" cy="461665"/>
            <a:chOff x="554927" y="1881525"/>
            <a:chExt cx="6248165" cy="461665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60569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dirty="0">
                  <a:solidFill>
                    <a:srgbClr val="D18D05"/>
                  </a:solidFill>
                </a:rPr>
                <a:t>Bağımlı arkadaş çevresinin içerisinde bulunmak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6" name="Grup 35"/>
          <p:cNvGrpSpPr/>
          <p:nvPr/>
        </p:nvGrpSpPr>
        <p:grpSpPr>
          <a:xfrm>
            <a:off x="685556" y="4469486"/>
            <a:ext cx="6737594" cy="461665"/>
            <a:chOff x="554927" y="1881525"/>
            <a:chExt cx="6737594" cy="461665"/>
          </a:xfrm>
        </p:grpSpPr>
        <p:sp>
          <p:nvSpPr>
            <p:cNvPr id="37" name="Metin kutusu 36"/>
            <p:cNvSpPr txBox="1"/>
            <p:nvPr/>
          </p:nvSpPr>
          <p:spPr>
            <a:xfrm>
              <a:off x="746177" y="1881525"/>
              <a:ext cx="65463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dirty="0">
                  <a:solidFill>
                    <a:srgbClr val="7030A0"/>
                  </a:solidFill>
                </a:rPr>
                <a:t>Can sıkıntısı ve yapacak daha iyi bir şey bulamamak</a:t>
              </a:r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73021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2000"/>
            </a:blip>
            <a:srcRect/>
            <a:stretch>
              <a:fillRect l="-98000" r="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826913" y="375036"/>
            <a:ext cx="77732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Sebepler neler olabilir?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813850" y="5231551"/>
            <a:ext cx="11387982" cy="1048063"/>
            <a:chOff x="813850" y="5231551"/>
            <a:chExt cx="11387982" cy="1048063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3850" y="5231551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5" name="Grup 24"/>
          <p:cNvGrpSpPr/>
          <p:nvPr/>
        </p:nvGrpSpPr>
        <p:grpSpPr>
          <a:xfrm>
            <a:off x="698618" y="2076654"/>
            <a:ext cx="8046670" cy="461665"/>
            <a:chOff x="554927" y="1881525"/>
            <a:chExt cx="8046670" cy="461665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78554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dirty="0">
                  <a:solidFill>
                    <a:srgbClr val="00B050"/>
                  </a:solidFill>
                </a:rPr>
                <a:t>Dışlanma korkusuyla arkadaşlarının her istediğini kabul etmek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0" name="Grup 29"/>
          <p:cNvGrpSpPr/>
          <p:nvPr/>
        </p:nvGrpSpPr>
        <p:grpSpPr>
          <a:xfrm>
            <a:off x="724745" y="2702831"/>
            <a:ext cx="7170661" cy="461665"/>
            <a:chOff x="554927" y="1881525"/>
            <a:chExt cx="7170661" cy="461665"/>
          </a:xfrm>
        </p:grpSpPr>
        <p:sp>
          <p:nvSpPr>
            <p:cNvPr id="31" name="Metin kutusu 30"/>
            <p:cNvSpPr txBox="1"/>
            <p:nvPr/>
          </p:nvSpPr>
          <p:spPr>
            <a:xfrm>
              <a:off x="746177" y="1881525"/>
              <a:ext cx="69794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dirty="0">
                  <a:solidFill>
                    <a:srgbClr val="FF0000"/>
                  </a:solidFill>
                </a:rPr>
                <a:t>Sosyal ilişki kuramamak ya da kurarken  güçlük çekmek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737807" y="3368848"/>
            <a:ext cx="6541706" cy="707886"/>
            <a:chOff x="554927" y="1881525"/>
            <a:chExt cx="6541706" cy="707886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63504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0070C0"/>
                  </a:solidFill>
                </a:rPr>
                <a:t>Problemleri nasıl çözeceğini bilmemek ve  sorunları çözmek</a:t>
              </a:r>
            </a:p>
            <a:p>
              <a:r>
                <a:rPr lang="tr-TR" sz="2000" dirty="0">
                  <a:solidFill>
                    <a:srgbClr val="0070C0"/>
                  </a:solidFill>
                </a:rPr>
                <a:t>yerine teknolojiye yönelmek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6" name="Grup 35"/>
          <p:cNvGrpSpPr/>
          <p:nvPr/>
        </p:nvGrpSpPr>
        <p:grpSpPr>
          <a:xfrm>
            <a:off x="776996" y="4271776"/>
            <a:ext cx="5966292" cy="707886"/>
            <a:chOff x="554927" y="1881525"/>
            <a:chExt cx="5966292" cy="707886"/>
          </a:xfrm>
        </p:grpSpPr>
        <p:sp>
          <p:nvSpPr>
            <p:cNvPr id="37" name="Metin kutusu 36"/>
            <p:cNvSpPr txBox="1"/>
            <p:nvPr/>
          </p:nvSpPr>
          <p:spPr>
            <a:xfrm>
              <a:off x="746177" y="1881525"/>
              <a:ext cx="577504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7030A0"/>
                  </a:solidFill>
                </a:rPr>
                <a:t>Gerçek dünyada başarılamayan şeyleri  sanal dünyada</a:t>
              </a:r>
            </a:p>
            <a:p>
              <a:r>
                <a:rPr lang="tr-TR" sz="2000" dirty="0">
                  <a:solidFill>
                    <a:srgbClr val="7030A0"/>
                  </a:solidFill>
                </a:rPr>
                <a:t>elde etmeye çalışmak</a:t>
              </a:r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30597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944478" y="5309928"/>
            <a:ext cx="11257354" cy="1035000"/>
            <a:chOff x="944478" y="5309928"/>
            <a:chExt cx="11257354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478" y="5309928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1662936" y="388099"/>
            <a:ext cx="63466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Kimler risk altında?</a:t>
            </a:r>
          </a:p>
        </p:txBody>
      </p:sp>
      <p:grpSp>
        <p:nvGrpSpPr>
          <p:cNvPr id="29" name="Grup 28"/>
          <p:cNvGrpSpPr/>
          <p:nvPr/>
        </p:nvGrpSpPr>
        <p:grpSpPr>
          <a:xfrm>
            <a:off x="816183" y="1853565"/>
            <a:ext cx="7367895" cy="461665"/>
            <a:chOff x="554927" y="1881525"/>
            <a:chExt cx="7367895" cy="461665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71766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dirty="0">
                  <a:solidFill>
                    <a:srgbClr val="0070C0"/>
                  </a:solidFill>
                </a:rPr>
                <a:t>Spordan uzak duran ve hareketsiz yaşamı  tercih edenler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2" name="Grup 31"/>
          <p:cNvGrpSpPr/>
          <p:nvPr/>
        </p:nvGrpSpPr>
        <p:grpSpPr>
          <a:xfrm>
            <a:off x="829247" y="2523119"/>
            <a:ext cx="6287250" cy="461665"/>
            <a:chOff x="554927" y="2447025"/>
            <a:chExt cx="6287250" cy="461665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6096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sz="2400" dirty="0">
                  <a:solidFill>
                    <a:srgbClr val="FF0000"/>
                  </a:solidFill>
                </a:rPr>
                <a:t>Olumsuz ve bağımlı arkadaş çevresi bulunanlar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35" name="Grup 34"/>
          <p:cNvGrpSpPr/>
          <p:nvPr/>
        </p:nvGrpSpPr>
        <p:grpSpPr>
          <a:xfrm>
            <a:off x="842310" y="3182683"/>
            <a:ext cx="6287250" cy="830997"/>
            <a:chOff x="554927" y="2970954"/>
            <a:chExt cx="6287250" cy="830997"/>
          </a:xfrm>
        </p:grpSpPr>
        <p:sp>
          <p:nvSpPr>
            <p:cNvPr id="36" name="Dikdörtgen 35"/>
            <p:cNvSpPr/>
            <p:nvPr/>
          </p:nvSpPr>
          <p:spPr>
            <a:xfrm>
              <a:off x="746177" y="2970954"/>
              <a:ext cx="6096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sz="2400" dirty="0">
                  <a:solidFill>
                    <a:srgbClr val="00B050"/>
                  </a:solidFill>
                </a:rPr>
                <a:t>Ders başarısı sürekli düşük olan ya da  okul dışı faaliyetlere karşı isteksiz olanlar</a:t>
              </a:r>
            </a:p>
          </p:txBody>
        </p:sp>
        <p:pic>
          <p:nvPicPr>
            <p:cNvPr id="37" name="Resim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grpSp>
        <p:nvGrpSpPr>
          <p:cNvPr id="38" name="Grup 37"/>
          <p:cNvGrpSpPr/>
          <p:nvPr/>
        </p:nvGrpSpPr>
        <p:grpSpPr>
          <a:xfrm>
            <a:off x="855372" y="4272836"/>
            <a:ext cx="6287250" cy="830997"/>
            <a:chOff x="554927" y="2970954"/>
            <a:chExt cx="6287250" cy="830997"/>
          </a:xfrm>
        </p:grpSpPr>
        <p:sp>
          <p:nvSpPr>
            <p:cNvPr id="39" name="Dikdörtgen 38"/>
            <p:cNvSpPr/>
            <p:nvPr/>
          </p:nvSpPr>
          <p:spPr>
            <a:xfrm>
              <a:off x="746177" y="2970954"/>
              <a:ext cx="6096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sz="2400" dirty="0">
                  <a:solidFill>
                    <a:srgbClr val="7030A0"/>
                  </a:solidFill>
                </a:rPr>
                <a:t>Arkadaş edinme, iletişim kurma ve iletişimi  devam ettirme becerileri az olanlar</a:t>
              </a:r>
            </a:p>
          </p:txBody>
        </p:sp>
        <p:pic>
          <p:nvPicPr>
            <p:cNvPr id="40" name="Resim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t="-1000" r="-37000" b="-8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17723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1305</TotalTime>
  <Words>3321</Words>
  <Application>Microsoft Office PowerPoint</Application>
  <PresentationFormat>Özel</PresentationFormat>
  <Paragraphs>683</Paragraphs>
  <Slides>66</Slides>
  <Notes>62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66</vt:i4>
      </vt:variant>
    </vt:vector>
  </HeadingPairs>
  <TitlesOfParts>
    <vt:vector size="67" baseType="lpstr">
      <vt:lpstr>Office Teması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Slayt 39</vt:lpstr>
      <vt:lpstr>Slayt 40</vt:lpstr>
      <vt:lpstr>Slayt 41</vt:lpstr>
      <vt:lpstr>Slayt 42</vt:lpstr>
      <vt:lpstr>Slayt 43</vt:lpstr>
      <vt:lpstr>Slayt 44</vt:lpstr>
      <vt:lpstr>Slayt 45</vt:lpstr>
      <vt:lpstr>Slayt 46</vt:lpstr>
      <vt:lpstr>Slayt 47</vt:lpstr>
      <vt:lpstr>Slayt 48</vt:lpstr>
      <vt:lpstr>Slayt 49</vt:lpstr>
      <vt:lpstr>Slayt 50</vt:lpstr>
      <vt:lpstr>Slayt 51</vt:lpstr>
      <vt:lpstr>Slayt 52</vt:lpstr>
      <vt:lpstr>Slayt 53</vt:lpstr>
      <vt:lpstr>Slayt 54</vt:lpstr>
      <vt:lpstr>Slayt 55</vt:lpstr>
      <vt:lpstr>Slayt 56</vt:lpstr>
      <vt:lpstr>Slayt 57</vt:lpstr>
      <vt:lpstr>Slayt 58</vt:lpstr>
      <vt:lpstr>Slayt 59</vt:lpstr>
      <vt:lpstr>Slayt 60</vt:lpstr>
      <vt:lpstr>Slayt 61</vt:lpstr>
      <vt:lpstr>Slayt 62</vt:lpstr>
      <vt:lpstr>Slayt 63</vt:lpstr>
      <vt:lpstr>Slayt 64</vt:lpstr>
      <vt:lpstr>Slayt 65</vt:lpstr>
      <vt:lpstr>Slayt 66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Oğuzhan Kürşad Ağralı</dc:creator>
  <cp:lastModifiedBy>pc</cp:lastModifiedBy>
  <cp:revision>244</cp:revision>
  <dcterms:created xsi:type="dcterms:W3CDTF">2016-11-17T08:54:28Z</dcterms:created>
  <dcterms:modified xsi:type="dcterms:W3CDTF">2018-04-05T07:32:03Z</dcterms:modified>
</cp:coreProperties>
</file>